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80" r:id="rId3"/>
    <p:sldMasterId id="2147483682" r:id="rId4"/>
    <p:sldMasterId id="2147483684" r:id="rId5"/>
    <p:sldMasterId id="2147483686" r:id="rId6"/>
    <p:sldMasterId id="2147483688" r:id="rId7"/>
    <p:sldMasterId id="2147483690" r:id="rId8"/>
    <p:sldMasterId id="2147483692" r:id="rId9"/>
    <p:sldMasterId id="2147483694" r:id="rId10"/>
    <p:sldMasterId id="2147483696" r:id="rId11"/>
    <p:sldMasterId id="2147483698" r:id="rId12"/>
  </p:sldMasterIdLst>
  <p:notesMasterIdLst>
    <p:notesMasterId r:id="rId43"/>
  </p:notesMasterIdLst>
  <p:handoutMasterIdLst>
    <p:handoutMasterId r:id="rId44"/>
  </p:handoutMasterIdLst>
  <p:sldIdLst>
    <p:sldId id="264" r:id="rId13"/>
    <p:sldId id="294" r:id="rId14"/>
    <p:sldId id="272" r:id="rId15"/>
    <p:sldId id="279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95" r:id="rId26"/>
    <p:sldId id="283" r:id="rId27"/>
    <p:sldId id="284" r:id="rId28"/>
    <p:sldId id="285" r:id="rId29"/>
    <p:sldId id="286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93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howGuides="1">
      <p:cViewPr varScale="1">
        <p:scale>
          <a:sx n="71" d="100"/>
          <a:sy n="71" d="100"/>
        </p:scale>
        <p:origin x="360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 smtClean="0"/>
            <a:t>Oyunlar</a:t>
          </a:r>
          <a:endParaRPr lang="tr-TR" dirty="0"/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 smtClean="0"/>
            <a:t>Savaş</a:t>
          </a:r>
          <a:endParaRPr lang="tr-TR" dirty="0"/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 smtClean="0"/>
            <a:t>Spor</a:t>
          </a:r>
          <a:endParaRPr lang="tr-TR" dirty="0"/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 smtClean="0"/>
            <a:t>Zeka</a:t>
          </a:r>
          <a:endParaRPr lang="tr-TR" dirty="0"/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 smtClean="0"/>
            <a:t>Yarış</a:t>
          </a:r>
          <a:endParaRPr lang="tr-TR" dirty="0"/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1198" custLinFactNeighborY="-52824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33346DE-BF5A-45AD-A000-B4B6BD2A9289}" type="pres">
      <dgm:prSet presAssocID="{B0D87486-8FCE-4A56-90D5-D4A0D867972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  <dgm:t>
        <a:bodyPr/>
        <a:lstStyle/>
        <a:p>
          <a:endParaRPr lang="tr-TR"/>
        </a:p>
      </dgm:t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772CC6B-C748-4F56-A2E6-A87C4108CDD3}" type="pres">
      <dgm:prSet presAssocID="{55F6EA41-230D-4468-854D-32FB2A8B5091}" presName="rootConnector" presStyleLbl="node2" presStyleIdx="0" presStyleCnt="0"/>
      <dgm:spPr/>
      <dgm:t>
        <a:bodyPr/>
        <a:lstStyle/>
        <a:p>
          <a:endParaRPr lang="tr-TR"/>
        </a:p>
      </dgm:t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38C806A-2152-4FF7-9A23-1B8E91E94AB4}" type="pres">
      <dgm:prSet presAssocID="{9C8E1C96-4088-4E77-8E09-C6B5D6042044}" presName="rootConnector" presStyleLbl="node2" presStyleIdx="0" presStyleCnt="0"/>
      <dgm:spPr/>
      <dgm:t>
        <a:bodyPr/>
        <a:lstStyle/>
        <a:p>
          <a:endParaRPr lang="tr-TR"/>
        </a:p>
      </dgm:t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  <dgm:t>
        <a:bodyPr/>
        <a:lstStyle/>
        <a:p>
          <a:endParaRPr lang="tr-TR"/>
        </a:p>
      </dgm:t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BBF8D50-4381-4FAB-AF7B-3257932101F4}" type="pres">
      <dgm:prSet presAssocID="{9C9F671A-BED1-41BE-905E-BA83FCE3ED98}" presName="rootConnector" presStyleLbl="node2" presStyleIdx="0" presStyleCnt="0"/>
      <dgm:spPr/>
      <dgm:t>
        <a:bodyPr/>
        <a:lstStyle/>
        <a:p>
          <a:endParaRPr lang="tr-TR"/>
        </a:p>
      </dgm:t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  <dgm:t>
        <a:bodyPr/>
        <a:lstStyle/>
        <a:p>
          <a:endParaRPr lang="tr-TR"/>
        </a:p>
      </dgm:t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2E3F66A-76A8-44DE-BD9B-E2EBDDA88582}" type="pres">
      <dgm:prSet presAssocID="{0FAE50EB-8747-4908-BE52-90E5F5529A40}" presName="rootConnector" presStyleLbl="node2" presStyleIdx="0" presStyleCnt="0"/>
      <dgm:spPr/>
      <dgm:t>
        <a:bodyPr/>
        <a:lstStyle/>
        <a:p>
          <a:endParaRPr lang="tr-TR"/>
        </a:p>
      </dgm:t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0F3CA0EB-6CA0-43B6-A1FB-2E8C7D079AE8}" type="presOf" srcId="{CFD3BF38-D8AC-4C57-B6C2-F8BD94736FD5}" destId="{2F300681-B65A-405C-9F3E-2A6F833B914D}" srcOrd="0" destOrd="0" presId="urn:microsoft.com/office/officeart/2008/layout/NameandTitleOrganizationalChart"/>
    <dgm:cxn modelId="{77DA46E6-6BFE-4BD2-BA02-66193424C137}" type="presOf" srcId="{1D9247D5-A90B-4E4D-BAB7-4A199D4C55EC}" destId="{DF66B51A-3C68-4084-9694-38E8A788701A}" srcOrd="0" destOrd="0" presId="urn:microsoft.com/office/officeart/2008/layout/NameandTitleOrganizationalChart"/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1BFA4414-BACD-4497-A34A-BA47D08C6640}" type="presOf" srcId="{22932650-E0C7-4100-8E68-03CE91B71ED4}" destId="{59772492-8020-4D7B-81C0-2520D9593773}" srcOrd="0" destOrd="0" presId="urn:microsoft.com/office/officeart/2008/layout/NameandTitleOrganizationalChart"/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E5B9DA58-9720-4063-B0FC-38BBD77F102C}" type="presOf" srcId="{55F6EA41-230D-4468-854D-32FB2A8B5091}" destId="{B772CC6B-C748-4F56-A2E6-A87C4108CDD3}" srcOrd="1" destOrd="0" presId="urn:microsoft.com/office/officeart/2008/layout/NameandTitleOrganizationalChart"/>
    <dgm:cxn modelId="{368AB52F-48E1-4120-8776-FCF4BC9AEFBE}" type="presOf" srcId="{4F5CE2F6-330A-403C-B6FE-B98FE5B4A92F}" destId="{8A386DAB-FC0A-48BF-9733-9272E77BB37A}" srcOrd="0" destOrd="0" presId="urn:microsoft.com/office/officeart/2008/layout/NameandTitleOrganizationalChart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CB6B4200-2465-4199-B4C9-B8C4AFB2AE35}" type="presOf" srcId="{EF13D3D5-B0C3-4048-AF42-2BADB8FAB934}" destId="{AFBEB71E-CBED-4689-89AD-CCAAC6C0D9A4}" srcOrd="0" destOrd="0" presId="urn:microsoft.com/office/officeart/2008/layout/NameandTitleOrganizationalChart"/>
    <dgm:cxn modelId="{635974B4-7115-4004-8377-75E42BB341D4}" type="presOf" srcId="{75D61FA1-2F11-4725-AB91-EDF19643B6AD}" destId="{312FD714-3E64-4A69-9866-72D7F1047C9D}" srcOrd="0" destOrd="0" presId="urn:microsoft.com/office/officeart/2008/layout/NameandTitleOrganizationalChart"/>
    <dgm:cxn modelId="{33998BE2-14DB-4E3D-A84F-78717C3FAAE2}" type="presOf" srcId="{0FAE50EB-8747-4908-BE52-90E5F5529A40}" destId="{C2E3F66A-76A8-44DE-BD9B-E2EBDDA88582}" srcOrd="1" destOrd="0" presId="urn:microsoft.com/office/officeart/2008/layout/NameandTitleOrganizationalChart"/>
    <dgm:cxn modelId="{CF5F42F7-9B81-4AD0-9839-F25744F2B260}" type="presOf" srcId="{55F6EA41-230D-4468-854D-32FB2A8B5091}" destId="{2C704CE3-603D-4C97-A6CC-AB5E78581E4B}" srcOrd="0" destOrd="0" presId="urn:microsoft.com/office/officeart/2008/layout/NameandTitleOrganizationalChart"/>
    <dgm:cxn modelId="{E27AD771-12EE-4E13-B552-4BF4CD607288}" type="presOf" srcId="{315AF23F-97BE-462D-90A5-18E0A24AFFDE}" destId="{E04866F5-2B28-421C-B667-BCAD53EB2F84}" srcOrd="0" destOrd="0" presId="urn:microsoft.com/office/officeart/2008/layout/NameandTitleOrganizationalChart"/>
    <dgm:cxn modelId="{ED8B2E19-03D0-4A76-800F-E6DE46E75DA2}" type="presOf" srcId="{B66EB35B-8818-42F8-A1CA-5B6F3BCA6B9F}" destId="{E526AF51-5176-4211-AF0F-024A4FBC4562}" srcOrd="0" destOrd="0" presId="urn:microsoft.com/office/officeart/2008/layout/NameandTitleOrganizationalChart"/>
    <dgm:cxn modelId="{88C7288E-0762-4DC7-8A4A-C77887738B28}" type="presOf" srcId="{9C9F671A-BED1-41BE-905E-BA83FCE3ED98}" destId="{BC0901E7-01C6-4151-B722-92A3AE31D572}" srcOrd="0" destOrd="0" presId="urn:microsoft.com/office/officeart/2008/layout/NameandTitleOrganizationalChart"/>
    <dgm:cxn modelId="{319649E0-C4A1-465F-BFFE-1D8C6FD14EA9}" type="presOf" srcId="{0FAE50EB-8747-4908-BE52-90E5F5529A40}" destId="{043EF472-D5BF-44BB-870C-C803CB2F071E}" srcOrd="0" destOrd="0" presId="urn:microsoft.com/office/officeart/2008/layout/NameandTitleOrganizationalChart"/>
    <dgm:cxn modelId="{3C88E0F0-8D7B-455B-A47E-9D8EDCEFA6E5}" type="presOf" srcId="{B0D87486-8FCE-4A56-90D5-D4A0D8679721}" destId="{475FF408-4223-45C6-9730-4D003E81014F}" srcOrd="0" destOrd="0" presId="urn:microsoft.com/office/officeart/2008/layout/NameandTitleOrganizationalChart"/>
    <dgm:cxn modelId="{C8412AE7-7B35-42E8-ABCC-D588DA7DB257}" type="presOf" srcId="{9C8E1C96-4088-4E77-8E09-C6B5D6042044}" destId="{E38C806A-2152-4FF7-9A23-1B8E91E94AB4}" srcOrd="1" destOrd="0" presId="urn:microsoft.com/office/officeart/2008/layout/NameandTitleOrganizationalChart"/>
    <dgm:cxn modelId="{C854BF56-D5EA-49A6-8DF9-C7B1C4F301CE}" type="presOf" srcId="{B0D87486-8FCE-4A56-90D5-D4A0D8679721}" destId="{033346DE-BF5A-45AD-A000-B4B6BD2A9289}" srcOrd="1" destOrd="0" presId="urn:microsoft.com/office/officeart/2008/layout/NameandTitleOrganizationalChart"/>
    <dgm:cxn modelId="{788F2AA7-D9A8-460F-93B1-8C15F973A9CF}" type="presOf" srcId="{9C9F671A-BED1-41BE-905E-BA83FCE3ED98}" destId="{1BBF8D50-4381-4FAB-AF7B-3257932101F4}" srcOrd="1" destOrd="0" presId="urn:microsoft.com/office/officeart/2008/layout/NameandTitleOrganizationalChart"/>
    <dgm:cxn modelId="{24D7D63B-487E-4603-B6CD-E03F93A16091}" type="presOf" srcId="{9C8E1C96-4088-4E77-8E09-C6B5D6042044}" destId="{786C5DCE-BA6C-4DB6-A77A-C1659703D70F}" srcOrd="0" destOrd="0" presId="urn:microsoft.com/office/officeart/2008/layout/NameandTitleOrganizationalChart"/>
    <dgm:cxn modelId="{3FA12B2E-1638-411F-8634-54FAFB871D06}" type="presOf" srcId="{AFADFCA3-78C9-41AC-B185-B65399576D91}" destId="{69E96B41-850A-4EF7-A4DD-3724E0F1C665}" srcOrd="0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B624690E-1C68-40EC-B7BD-8E87DB1A065F}" type="presOf" srcId="{9E0EC75B-51AB-4095-BF38-3A7CC4EFFEB0}" destId="{D30C4DC7-254C-449E-8F52-E890D40B17D3}" srcOrd="0" destOrd="0" presId="urn:microsoft.com/office/officeart/2008/layout/NameandTitleOrganizationalChart"/>
    <dgm:cxn modelId="{995D72C9-4A66-47AD-B3A4-900C485E9097}" type="presParOf" srcId="{D30C4DC7-254C-449E-8F52-E890D40B17D3}" destId="{76CA3BC8-A40D-4B6A-9C74-280800A45A72}" srcOrd="0" destOrd="0" presId="urn:microsoft.com/office/officeart/2008/layout/NameandTitleOrganizationalChart"/>
    <dgm:cxn modelId="{5C724433-1217-4144-ABE4-B2AE168DB4FF}" type="presParOf" srcId="{76CA3BC8-A40D-4B6A-9C74-280800A45A72}" destId="{72887568-EE7E-4543-89C7-E3E6B2A159C3}" srcOrd="0" destOrd="0" presId="urn:microsoft.com/office/officeart/2008/layout/NameandTitleOrganizationalChart"/>
    <dgm:cxn modelId="{022AAA9C-BFDC-4AF4-B1A9-5F428CA73F4B}" type="presParOf" srcId="{72887568-EE7E-4543-89C7-E3E6B2A159C3}" destId="{475FF408-4223-45C6-9730-4D003E81014F}" srcOrd="0" destOrd="0" presId="urn:microsoft.com/office/officeart/2008/layout/NameandTitleOrganizationalChart"/>
    <dgm:cxn modelId="{CCB38549-AF53-4567-985B-EA2991C70C25}" type="presParOf" srcId="{72887568-EE7E-4543-89C7-E3E6B2A159C3}" destId="{E526AF51-5176-4211-AF0F-024A4FBC4562}" srcOrd="1" destOrd="0" presId="urn:microsoft.com/office/officeart/2008/layout/NameandTitleOrganizationalChart"/>
    <dgm:cxn modelId="{6E6B570A-F5F5-46E5-BCE2-839023A6E97D}" type="presParOf" srcId="{72887568-EE7E-4543-89C7-E3E6B2A159C3}" destId="{033346DE-BF5A-45AD-A000-B4B6BD2A9289}" srcOrd="2" destOrd="0" presId="urn:microsoft.com/office/officeart/2008/layout/NameandTitleOrganizationalChart"/>
    <dgm:cxn modelId="{B51CDC47-ECD0-4025-AB40-6CC80B0D8AEC}" type="presParOf" srcId="{76CA3BC8-A40D-4B6A-9C74-280800A45A72}" destId="{262AA654-4A29-45C8-BEBA-F3B6A7B6DD29}" srcOrd="1" destOrd="0" presId="urn:microsoft.com/office/officeart/2008/layout/NameandTitleOrganizationalChart"/>
    <dgm:cxn modelId="{34623438-C53F-4EE5-ACC9-AEA2F1BDD045}" type="presParOf" srcId="{262AA654-4A29-45C8-BEBA-F3B6A7B6DD29}" destId="{8A386DAB-FC0A-48BF-9733-9272E77BB37A}" srcOrd="0" destOrd="0" presId="urn:microsoft.com/office/officeart/2008/layout/NameandTitleOrganizationalChart"/>
    <dgm:cxn modelId="{2E4CCE29-DF0B-49A4-BEB7-9C2BE6090536}" type="presParOf" srcId="{262AA654-4A29-45C8-BEBA-F3B6A7B6DD29}" destId="{6F7B64E1-E535-4686-B890-E84BA97F4B2D}" srcOrd="1" destOrd="0" presId="urn:microsoft.com/office/officeart/2008/layout/NameandTitleOrganizationalChart"/>
    <dgm:cxn modelId="{C81349C9-E0B0-4D9C-AF63-8EA83E102CA6}" type="presParOf" srcId="{6F7B64E1-E535-4686-B890-E84BA97F4B2D}" destId="{C74BA7AA-98B2-4513-89A3-958375C5F97F}" srcOrd="0" destOrd="0" presId="urn:microsoft.com/office/officeart/2008/layout/NameandTitleOrganizationalChart"/>
    <dgm:cxn modelId="{53D1410E-DF09-4CD2-8272-F4BA5BB7C0CC}" type="presParOf" srcId="{C74BA7AA-98B2-4513-89A3-958375C5F97F}" destId="{2C704CE3-603D-4C97-A6CC-AB5E78581E4B}" srcOrd="0" destOrd="0" presId="urn:microsoft.com/office/officeart/2008/layout/NameandTitleOrganizationalChart"/>
    <dgm:cxn modelId="{7BCB3713-48BD-432A-9B59-6E38A5191DEB}" type="presParOf" srcId="{C74BA7AA-98B2-4513-89A3-958375C5F97F}" destId="{59772492-8020-4D7B-81C0-2520D9593773}" srcOrd="1" destOrd="0" presId="urn:microsoft.com/office/officeart/2008/layout/NameandTitleOrganizationalChart"/>
    <dgm:cxn modelId="{C35D5FD7-D0D3-443B-8D22-5888BE5FB524}" type="presParOf" srcId="{C74BA7AA-98B2-4513-89A3-958375C5F97F}" destId="{B772CC6B-C748-4F56-A2E6-A87C4108CDD3}" srcOrd="2" destOrd="0" presId="urn:microsoft.com/office/officeart/2008/layout/NameandTitleOrganizationalChart"/>
    <dgm:cxn modelId="{842E1B5A-7669-40C0-85F0-6DFA4F04F30C}" type="presParOf" srcId="{6F7B64E1-E535-4686-B890-E84BA97F4B2D}" destId="{C58A3B49-4EFD-4D7F-822E-1246CE90DD17}" srcOrd="1" destOrd="0" presId="urn:microsoft.com/office/officeart/2008/layout/NameandTitleOrganizationalChart"/>
    <dgm:cxn modelId="{EDDC0A27-ABCD-440E-BCEC-4BE28E4BC12B}" type="presParOf" srcId="{6F7B64E1-E535-4686-B890-E84BA97F4B2D}" destId="{45C5FDDD-DC0A-4E1D-AEB8-6FC48157E859}" srcOrd="2" destOrd="0" presId="urn:microsoft.com/office/officeart/2008/layout/NameandTitleOrganizationalChart"/>
    <dgm:cxn modelId="{17B2FEDA-E26D-43F2-AC4F-EF41CBAF5A71}" type="presParOf" srcId="{262AA654-4A29-45C8-BEBA-F3B6A7B6DD29}" destId="{312FD714-3E64-4A69-9866-72D7F1047C9D}" srcOrd="2" destOrd="0" presId="urn:microsoft.com/office/officeart/2008/layout/NameandTitleOrganizationalChart"/>
    <dgm:cxn modelId="{E7D769C8-2124-4F4F-A0DC-BFD79E8B85F0}" type="presParOf" srcId="{262AA654-4A29-45C8-BEBA-F3B6A7B6DD29}" destId="{2E7CC0FB-F2EB-40BE-B513-1373923BD06D}" srcOrd="3" destOrd="0" presId="urn:microsoft.com/office/officeart/2008/layout/NameandTitleOrganizationalChart"/>
    <dgm:cxn modelId="{A34F22E2-2A28-4A28-91F6-5E4D217A197A}" type="presParOf" srcId="{2E7CC0FB-F2EB-40BE-B513-1373923BD06D}" destId="{66C02781-7272-4497-9ACB-4C78B76C3D10}" srcOrd="0" destOrd="0" presId="urn:microsoft.com/office/officeart/2008/layout/NameandTitleOrganizationalChart"/>
    <dgm:cxn modelId="{7B218175-C34C-45DE-83D6-0DCE477B0B54}" type="presParOf" srcId="{66C02781-7272-4497-9ACB-4C78B76C3D10}" destId="{786C5DCE-BA6C-4DB6-A77A-C1659703D70F}" srcOrd="0" destOrd="0" presId="urn:microsoft.com/office/officeart/2008/layout/NameandTitleOrganizationalChart"/>
    <dgm:cxn modelId="{486C0A3C-1E82-43FA-BFC9-98994DFA4E2E}" type="presParOf" srcId="{66C02781-7272-4497-9ACB-4C78B76C3D10}" destId="{2F300681-B65A-405C-9F3E-2A6F833B914D}" srcOrd="1" destOrd="0" presId="urn:microsoft.com/office/officeart/2008/layout/NameandTitleOrganizationalChart"/>
    <dgm:cxn modelId="{48DC627D-2705-4ECE-B189-5718701B1413}" type="presParOf" srcId="{66C02781-7272-4497-9ACB-4C78B76C3D10}" destId="{E38C806A-2152-4FF7-9A23-1B8E91E94AB4}" srcOrd="2" destOrd="0" presId="urn:microsoft.com/office/officeart/2008/layout/NameandTitleOrganizationalChart"/>
    <dgm:cxn modelId="{725A5812-05E1-499B-89C6-FDCB11458416}" type="presParOf" srcId="{2E7CC0FB-F2EB-40BE-B513-1373923BD06D}" destId="{2FCD36FC-5AB0-47E7-9E53-580594A8962C}" srcOrd="1" destOrd="0" presId="urn:microsoft.com/office/officeart/2008/layout/NameandTitleOrganizationalChart"/>
    <dgm:cxn modelId="{7D0ECDB4-9FFE-4D79-9A37-C5E6B7B3B066}" type="presParOf" srcId="{2E7CC0FB-F2EB-40BE-B513-1373923BD06D}" destId="{C50BCEC1-4E1C-4B8D-8B20-A4C4B20796BE}" srcOrd="2" destOrd="0" presId="urn:microsoft.com/office/officeart/2008/layout/NameandTitleOrganizationalChart"/>
    <dgm:cxn modelId="{86C5F92D-0012-407C-8601-D4F443EAFD2A}" type="presParOf" srcId="{262AA654-4A29-45C8-BEBA-F3B6A7B6DD29}" destId="{E04866F5-2B28-421C-B667-BCAD53EB2F84}" srcOrd="4" destOrd="0" presId="urn:microsoft.com/office/officeart/2008/layout/NameandTitleOrganizationalChart"/>
    <dgm:cxn modelId="{55685585-0E42-4FCD-AB7B-07E188B9329C}" type="presParOf" srcId="{262AA654-4A29-45C8-BEBA-F3B6A7B6DD29}" destId="{278653EE-7FB7-4A5A-AE1A-17CD66BC3981}" srcOrd="5" destOrd="0" presId="urn:microsoft.com/office/officeart/2008/layout/NameandTitleOrganizationalChart"/>
    <dgm:cxn modelId="{BDBCFD4B-63AA-4133-BC8D-41E2D6028B19}" type="presParOf" srcId="{278653EE-7FB7-4A5A-AE1A-17CD66BC3981}" destId="{78600BC6-E27A-491B-BA54-5E95A398A79E}" srcOrd="0" destOrd="0" presId="urn:microsoft.com/office/officeart/2008/layout/NameandTitleOrganizationalChart"/>
    <dgm:cxn modelId="{3D90F96F-F24B-4C76-859F-646B10B6E586}" type="presParOf" srcId="{78600BC6-E27A-491B-BA54-5E95A398A79E}" destId="{BC0901E7-01C6-4151-B722-92A3AE31D572}" srcOrd="0" destOrd="0" presId="urn:microsoft.com/office/officeart/2008/layout/NameandTitleOrganizationalChart"/>
    <dgm:cxn modelId="{2B0C9E63-8273-40AC-A0E4-A9B02B962F36}" type="presParOf" srcId="{78600BC6-E27A-491B-BA54-5E95A398A79E}" destId="{69E96B41-850A-4EF7-A4DD-3724E0F1C665}" srcOrd="1" destOrd="0" presId="urn:microsoft.com/office/officeart/2008/layout/NameandTitleOrganizationalChart"/>
    <dgm:cxn modelId="{6C68147D-F31E-4350-8876-57D46168FE91}" type="presParOf" srcId="{78600BC6-E27A-491B-BA54-5E95A398A79E}" destId="{1BBF8D50-4381-4FAB-AF7B-3257932101F4}" srcOrd="2" destOrd="0" presId="urn:microsoft.com/office/officeart/2008/layout/NameandTitleOrganizationalChart"/>
    <dgm:cxn modelId="{994116D7-AD23-4C6C-B89D-9506792DA815}" type="presParOf" srcId="{278653EE-7FB7-4A5A-AE1A-17CD66BC3981}" destId="{5D4A2548-09B8-4640-826A-0FB01C2CD5D0}" srcOrd="1" destOrd="0" presId="urn:microsoft.com/office/officeart/2008/layout/NameandTitleOrganizationalChart"/>
    <dgm:cxn modelId="{4C905D5F-EF3E-4721-BBFA-C0AFB3ED5EF5}" type="presParOf" srcId="{278653EE-7FB7-4A5A-AE1A-17CD66BC3981}" destId="{B5E06EDB-0405-4046-983D-B59A7C716581}" srcOrd="2" destOrd="0" presId="urn:microsoft.com/office/officeart/2008/layout/NameandTitleOrganizationalChart"/>
    <dgm:cxn modelId="{9ACD5DA5-5407-4E03-9463-BBE6BDB3D67A}" type="presParOf" srcId="{262AA654-4A29-45C8-BEBA-F3B6A7B6DD29}" destId="{AFBEB71E-CBED-4689-89AD-CCAAC6C0D9A4}" srcOrd="6" destOrd="0" presId="urn:microsoft.com/office/officeart/2008/layout/NameandTitleOrganizationalChart"/>
    <dgm:cxn modelId="{263BD43A-0ADE-497A-9AC4-EDFDE4C7F329}" type="presParOf" srcId="{262AA654-4A29-45C8-BEBA-F3B6A7B6DD29}" destId="{3CB5B7B6-9F15-4036-ABB8-574AE311E414}" srcOrd="7" destOrd="0" presId="urn:microsoft.com/office/officeart/2008/layout/NameandTitleOrganizationalChart"/>
    <dgm:cxn modelId="{ACD25C9B-DD56-43D0-97C4-307857576C83}" type="presParOf" srcId="{3CB5B7B6-9F15-4036-ABB8-574AE311E414}" destId="{703EA9B9-930A-4CBD-9A79-5DC87F9FE2B6}" srcOrd="0" destOrd="0" presId="urn:microsoft.com/office/officeart/2008/layout/NameandTitleOrganizationalChart"/>
    <dgm:cxn modelId="{D345F350-2734-463E-8027-A5951ACDA2C9}" type="presParOf" srcId="{703EA9B9-930A-4CBD-9A79-5DC87F9FE2B6}" destId="{043EF472-D5BF-44BB-870C-C803CB2F071E}" srcOrd="0" destOrd="0" presId="urn:microsoft.com/office/officeart/2008/layout/NameandTitleOrganizationalChart"/>
    <dgm:cxn modelId="{0D09D31E-3332-4E4B-A9EA-D3E928E55522}" type="presParOf" srcId="{703EA9B9-930A-4CBD-9A79-5DC87F9FE2B6}" destId="{DF66B51A-3C68-4084-9694-38E8A788701A}" srcOrd="1" destOrd="0" presId="urn:microsoft.com/office/officeart/2008/layout/NameandTitleOrganizationalChart"/>
    <dgm:cxn modelId="{492FE181-2053-4D65-AD2A-1E77ED8DA809}" type="presParOf" srcId="{703EA9B9-930A-4CBD-9A79-5DC87F9FE2B6}" destId="{C2E3F66A-76A8-44DE-BD9B-E2EBDDA88582}" srcOrd="2" destOrd="0" presId="urn:microsoft.com/office/officeart/2008/layout/NameandTitleOrganizationalChart"/>
    <dgm:cxn modelId="{C430BCB3-5A7B-4A42-A246-0D4E3C09BE5D}" type="presParOf" srcId="{3CB5B7B6-9F15-4036-ABB8-574AE311E414}" destId="{3E4FB95F-91B0-4253-BC92-7C26286FD4FE}" srcOrd="1" destOrd="0" presId="urn:microsoft.com/office/officeart/2008/layout/NameandTitleOrganizationalChart"/>
    <dgm:cxn modelId="{1BD777EE-87DC-4072-AA0E-966A29C9F592}" type="presParOf" srcId="{3CB5B7B6-9F15-4036-ABB8-574AE311E414}" destId="{23932890-24C6-40F3-BA54-84099D8CD8E3}" srcOrd="2" destOrd="0" presId="urn:microsoft.com/office/officeart/2008/layout/NameandTitleOrganizationalChart"/>
    <dgm:cxn modelId="{3BB3E46A-033D-44DF-AF34-57A7A081BD98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EB71E-CBED-4689-89AD-CCAAC6C0D9A4}">
      <dsp:nvSpPr>
        <dsp:cNvPr id="0" name=""/>
        <dsp:cNvSpPr/>
      </dsp:nvSpPr>
      <dsp:spPr>
        <a:xfrm>
          <a:off x="3901072" y="1481038"/>
          <a:ext cx="3221078" cy="5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"/>
              </a:lnTo>
              <a:lnTo>
                <a:pt x="3221078" y="335683"/>
              </a:lnTo>
              <a:lnTo>
                <a:pt x="3221078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66F5-2B28-421C-B667-BCAD53EB2F84}">
      <dsp:nvSpPr>
        <dsp:cNvPr id="0" name=""/>
        <dsp:cNvSpPr/>
      </dsp:nvSpPr>
      <dsp:spPr>
        <a:xfrm>
          <a:off x="3901072" y="1481038"/>
          <a:ext cx="1133409" cy="5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"/>
              </a:lnTo>
              <a:lnTo>
                <a:pt x="1133409" y="335683"/>
              </a:lnTo>
              <a:lnTo>
                <a:pt x="1133409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D714-3E64-4A69-9866-72D7F1047C9D}">
      <dsp:nvSpPr>
        <dsp:cNvPr id="0" name=""/>
        <dsp:cNvSpPr/>
      </dsp:nvSpPr>
      <dsp:spPr>
        <a:xfrm>
          <a:off x="2946813" y="1481038"/>
          <a:ext cx="954258" cy="523673"/>
        </a:xfrm>
        <a:custGeom>
          <a:avLst/>
          <a:gdLst/>
          <a:ahLst/>
          <a:cxnLst/>
          <a:rect l="0" t="0" r="0" b="0"/>
          <a:pathLst>
            <a:path>
              <a:moveTo>
                <a:pt x="954258" y="0"/>
              </a:moveTo>
              <a:lnTo>
                <a:pt x="954258" y="335683"/>
              </a:lnTo>
              <a:lnTo>
                <a:pt x="0" y="335683"/>
              </a:lnTo>
              <a:lnTo>
                <a:pt x="0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86DAB-FC0A-48BF-9733-9272E77BB37A}">
      <dsp:nvSpPr>
        <dsp:cNvPr id="0" name=""/>
        <dsp:cNvSpPr/>
      </dsp:nvSpPr>
      <dsp:spPr>
        <a:xfrm>
          <a:off x="859145" y="1481038"/>
          <a:ext cx="3041926" cy="523673"/>
        </a:xfrm>
        <a:custGeom>
          <a:avLst/>
          <a:gdLst/>
          <a:ahLst/>
          <a:cxnLst/>
          <a:rect l="0" t="0" r="0" b="0"/>
          <a:pathLst>
            <a:path>
              <a:moveTo>
                <a:pt x="3041926" y="0"/>
              </a:moveTo>
              <a:lnTo>
                <a:pt x="3041926" y="335683"/>
              </a:lnTo>
              <a:lnTo>
                <a:pt x="0" y="335683"/>
              </a:lnTo>
              <a:lnTo>
                <a:pt x="0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FF408-4223-45C6-9730-4D003E81014F}">
      <dsp:nvSpPr>
        <dsp:cNvPr id="0" name=""/>
        <dsp:cNvSpPr/>
      </dsp:nvSpPr>
      <dsp:spPr>
        <a:xfrm>
          <a:off x="3264899" y="0"/>
          <a:ext cx="1272345" cy="148103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3264899" y="0"/>
        <a:ext cx="1272345" cy="1481038"/>
      </dsp:txXfrm>
    </dsp:sp>
    <dsp:sp modelId="{E526AF51-5176-4211-AF0F-024A4FBC4562}">
      <dsp:nvSpPr>
        <dsp:cNvPr id="0" name=""/>
        <dsp:cNvSpPr/>
      </dsp:nvSpPr>
      <dsp:spPr>
        <a:xfrm>
          <a:off x="4655559" y="598707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Oyunlar</a:t>
          </a:r>
          <a:endParaRPr lang="tr-TR" sz="1700" kern="1200" dirty="0"/>
        </a:p>
      </dsp:txBody>
      <dsp:txXfrm>
        <a:off x="4655559" y="598707"/>
        <a:ext cx="1400472" cy="268556"/>
      </dsp:txXfrm>
    </dsp:sp>
    <dsp:sp modelId="{2C704CE3-603D-4C97-A6CC-AB5E78581E4B}">
      <dsp:nvSpPr>
        <dsp:cNvPr id="0" name=""/>
        <dsp:cNvSpPr/>
      </dsp:nvSpPr>
      <dsp:spPr>
        <a:xfrm>
          <a:off x="81105" y="2004711"/>
          <a:ext cx="1556080" cy="155225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113689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 </a:t>
          </a:r>
          <a:endParaRPr lang="tr-TR" sz="5000" kern="1200" dirty="0"/>
        </a:p>
      </dsp:txBody>
      <dsp:txXfrm>
        <a:off x="81105" y="2004711"/>
        <a:ext cx="1556080" cy="1552259"/>
      </dsp:txXfrm>
    </dsp:sp>
    <dsp:sp modelId="{59772492-8020-4D7B-81C0-2520D9593773}">
      <dsp:nvSpPr>
        <dsp:cNvPr id="0" name=""/>
        <dsp:cNvSpPr/>
      </dsp:nvSpPr>
      <dsp:spPr>
        <a:xfrm>
          <a:off x="392321" y="3004638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Savaş</a:t>
          </a:r>
          <a:endParaRPr lang="tr-TR" sz="1700" kern="1200" dirty="0"/>
        </a:p>
      </dsp:txBody>
      <dsp:txXfrm>
        <a:off x="392321" y="3004638"/>
        <a:ext cx="1400472" cy="268556"/>
      </dsp:txXfrm>
    </dsp:sp>
    <dsp:sp modelId="{786C5DCE-BA6C-4DB6-A77A-C1659703D70F}">
      <dsp:nvSpPr>
        <dsp:cNvPr id="0" name=""/>
        <dsp:cNvSpPr/>
      </dsp:nvSpPr>
      <dsp:spPr>
        <a:xfrm>
          <a:off x="2168773" y="2004711"/>
          <a:ext cx="1556080" cy="158412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113689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 </a:t>
          </a:r>
          <a:endParaRPr lang="tr-TR" sz="4800" kern="1200" dirty="0"/>
        </a:p>
      </dsp:txBody>
      <dsp:txXfrm>
        <a:off x="2168773" y="2004711"/>
        <a:ext cx="1556080" cy="1584123"/>
      </dsp:txXfrm>
    </dsp:sp>
    <dsp:sp modelId="{2F300681-B65A-405C-9F3E-2A6F833B914D}">
      <dsp:nvSpPr>
        <dsp:cNvPr id="0" name=""/>
        <dsp:cNvSpPr/>
      </dsp:nvSpPr>
      <dsp:spPr>
        <a:xfrm>
          <a:off x="2479989" y="3020570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Spor</a:t>
          </a:r>
          <a:endParaRPr lang="tr-TR" sz="1700" kern="1200" dirty="0"/>
        </a:p>
      </dsp:txBody>
      <dsp:txXfrm>
        <a:off x="2479989" y="3020570"/>
        <a:ext cx="1400472" cy="268556"/>
      </dsp:txXfrm>
    </dsp:sp>
    <dsp:sp modelId="{BC0901E7-01C6-4151-B722-92A3AE31D572}">
      <dsp:nvSpPr>
        <dsp:cNvPr id="0" name=""/>
        <dsp:cNvSpPr/>
      </dsp:nvSpPr>
      <dsp:spPr>
        <a:xfrm>
          <a:off x="4256441" y="2004711"/>
          <a:ext cx="1556080" cy="163158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4256441" y="2004711"/>
        <a:ext cx="1556080" cy="1631585"/>
      </dsp:txXfrm>
    </dsp:sp>
    <dsp:sp modelId="{69E96B41-850A-4EF7-A4DD-3724E0F1C665}">
      <dsp:nvSpPr>
        <dsp:cNvPr id="0" name=""/>
        <dsp:cNvSpPr/>
      </dsp:nvSpPr>
      <dsp:spPr>
        <a:xfrm>
          <a:off x="4567657" y="3044301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Zeka</a:t>
          </a:r>
          <a:endParaRPr lang="tr-TR" sz="1700" kern="1200" dirty="0"/>
        </a:p>
      </dsp:txBody>
      <dsp:txXfrm>
        <a:off x="4567657" y="3044301"/>
        <a:ext cx="1400472" cy="268556"/>
      </dsp:txXfrm>
    </dsp:sp>
    <dsp:sp modelId="{043EF472-D5BF-44BB-870C-C803CB2F071E}">
      <dsp:nvSpPr>
        <dsp:cNvPr id="0" name=""/>
        <dsp:cNvSpPr/>
      </dsp:nvSpPr>
      <dsp:spPr>
        <a:xfrm>
          <a:off x="6344109" y="2004711"/>
          <a:ext cx="1556080" cy="165094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6344109" y="2004711"/>
        <a:ext cx="1556080" cy="1650946"/>
      </dsp:txXfrm>
    </dsp:sp>
    <dsp:sp modelId="{DF66B51A-3C68-4084-9694-38E8A788701A}">
      <dsp:nvSpPr>
        <dsp:cNvPr id="0" name=""/>
        <dsp:cNvSpPr/>
      </dsp:nvSpPr>
      <dsp:spPr>
        <a:xfrm>
          <a:off x="6655325" y="3053981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Yarış</a:t>
          </a:r>
          <a:endParaRPr lang="tr-TR" sz="1700" kern="1200" dirty="0"/>
        </a:p>
      </dsp:txBody>
      <dsp:txXfrm>
        <a:off x="6655325" y="3053981"/>
        <a:ext cx="1400472" cy="268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tr-TR" smtClean="0">
                <a:solidFill>
                  <a:schemeClr val="tx2"/>
                </a:solidFill>
              </a:rPr>
              <a:pPr/>
              <a:t>11.10.2017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tr-TR" smtClean="0">
                <a:solidFill>
                  <a:schemeClr val="tx2"/>
                </a:solidFill>
              </a:rPr>
              <a:pPr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0228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48786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63951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7524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9338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69312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43410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381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0571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894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tr-TR" smtClean="0"/>
              <a:pPr/>
              <a:t>11.10.2017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6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1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9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1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3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 defTabSz="914400"/>
              <a:t>11.10.2017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F302176B-0E47-46AC-8F43-DAB4B8A37D06}" type="slidenum">
              <a:rPr lang="tr-TR" smtClean="0">
                <a:solidFill>
                  <a:srgbClr val="073E87"/>
                </a:solidFill>
              </a:rPr>
              <a:pPr defTabSz="914400"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357">
              <a:spcBef>
                <a:spcPts val="0"/>
              </a:spcBef>
            </a:pPr>
            <a:r>
              <a:rPr lang="tr-TR" dirty="0">
                <a:solidFill>
                  <a:srgbClr val="374C81"/>
                </a:solidFill>
                <a:latin typeface="Century Gothic"/>
              </a:rPr>
              <a:t>Dosya Yönetimi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74C81"/>
                </a:solidFill>
              </a:rPr>
              <a:t>Dosya, Klasör ve Sürücüler</a:t>
            </a:r>
            <a:endParaRPr lang="tr-TR" dirty="0">
              <a:solidFill>
                <a:srgbClr val="374C8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00192" y="6302373"/>
            <a:ext cx="271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/>
              <a:t>Ahmet SOYARSLAN</a:t>
            </a:r>
          </a:p>
          <a:p>
            <a:pPr algn="r"/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biltek.info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Popüler Dosya Uzantıları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8054280" cy="936104"/>
          </a:xfrm>
        </p:spPr>
        <p:txBody>
          <a:bodyPr/>
          <a:lstStyle/>
          <a:p>
            <a:r>
              <a:rPr lang="tr-TR" dirty="0" smtClean="0"/>
              <a:t>Sık kullanılan dosyalara ait uzantıları ve içerikleri aşağıdaki tablodan inceleyelim.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4957"/>
              </p:ext>
            </p:extLst>
          </p:nvPr>
        </p:nvGraphicFramePr>
        <p:xfrm>
          <a:off x="1115616" y="2734799"/>
          <a:ext cx="7342584" cy="357452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20417"/>
                <a:gridCol w="3822167"/>
              </a:tblGrid>
              <a:tr h="495314">
                <a:tc>
                  <a:txBody>
                    <a:bodyPr/>
                    <a:lstStyle/>
                    <a:p>
                      <a:r>
                        <a:rPr lang="tr-TR" dirty="0" smtClean="0"/>
                        <a:t>Dosya Uzantısı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İçerik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TXT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Yazı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MP3, WAV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Ses</a:t>
                      </a:r>
                      <a:r>
                        <a:rPr lang="tr-TR" baseline="0" dirty="0" smtClean="0"/>
                        <a:t> ve </a:t>
                      </a:r>
                      <a:r>
                        <a:rPr lang="tr-TR" dirty="0" smtClean="0"/>
                        <a:t>Müzik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BMP, JPG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Resim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GİF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Hareketli Resim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PDF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Kitap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AVİ, MPEG, MOV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Film</a:t>
                      </a:r>
                      <a:endParaRPr lang="tr-TR" dirty="0"/>
                    </a:p>
                  </a:txBody>
                  <a:tcPr/>
                </a:tc>
              </a:tr>
              <a:tr h="629971">
                <a:tc>
                  <a:txBody>
                    <a:bodyPr/>
                    <a:lstStyle/>
                    <a:p>
                      <a:r>
                        <a:rPr lang="tr-TR" dirty="0" smtClean="0"/>
                        <a:t>EXE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Çalıştırılabilir Program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Klasör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2776"/>
            <a:ext cx="7620000" cy="1368152"/>
          </a:xfrm>
        </p:spPr>
        <p:txBody>
          <a:bodyPr/>
          <a:lstStyle/>
          <a:p>
            <a:r>
              <a:rPr lang="tr-TR" dirty="0" smtClean="0"/>
              <a:t>Ortak bir özelliğe sahip dosyaları bir arada bulunduran birimlere klasör (dizin) denir.</a:t>
            </a:r>
          </a:p>
          <a:p>
            <a:r>
              <a:rPr lang="tr-TR" dirty="0" smtClean="0"/>
              <a:t>Klasörleri günlük hayatımızda kullandığımız dosya klasörlerine benzetebiliriz.</a:t>
            </a:r>
          </a:p>
        </p:txBody>
      </p:sp>
      <p:pic>
        <p:nvPicPr>
          <p:cNvPr id="819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8" y="32658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98" y="48633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21" y="47774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05284"/>
            <a:ext cx="4142420" cy="3075747"/>
          </a:xfrm>
          <a:prstGeom prst="rect">
            <a:avLst/>
          </a:prstGeom>
        </p:spPr>
      </p:pic>
      <p:sp>
        <p:nvSpPr>
          <p:cNvPr id="5" name="Şeritli Sağ Ok 4"/>
          <p:cNvSpPr/>
          <p:nvPr/>
        </p:nvSpPr>
        <p:spPr>
          <a:xfrm>
            <a:off x="4271168" y="4301310"/>
            <a:ext cx="1501121" cy="1083696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4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Niçin Klasör Kullanırız?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244827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Hiç alışveriş merkezine gittiniz mi?</a:t>
            </a:r>
          </a:p>
          <a:p>
            <a:r>
              <a:rPr lang="tr-TR" b="1" dirty="0" smtClean="0"/>
              <a:t>Binlerce</a:t>
            </a:r>
            <a:r>
              <a:rPr lang="tr-TR" dirty="0" smtClean="0"/>
              <a:t> ürün içerisinde satın almak istediğinizi nasıl buluyorsunuz?</a:t>
            </a:r>
          </a:p>
          <a:p>
            <a:r>
              <a:rPr lang="tr-TR" dirty="0" smtClean="0"/>
              <a:t>Alışveriş merkezinde;</a:t>
            </a:r>
          </a:p>
          <a:p>
            <a:pPr lvl="1"/>
            <a:r>
              <a:rPr lang="tr-TR" b="1" dirty="0" smtClean="0"/>
              <a:t>Çikolata</a:t>
            </a:r>
            <a:r>
              <a:rPr lang="tr-TR" dirty="0" smtClean="0"/>
              <a:t> almak istediğinizde nereye bakıyorsunuz?</a:t>
            </a:r>
          </a:p>
          <a:p>
            <a:pPr lvl="1"/>
            <a:r>
              <a:rPr lang="tr-TR" b="1" dirty="0" smtClean="0"/>
              <a:t>Deterjan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Süt</a:t>
            </a:r>
            <a:r>
              <a:rPr lang="tr-TR" dirty="0" smtClean="0"/>
              <a:t> </a:t>
            </a:r>
            <a:r>
              <a:rPr lang="tr-TR" dirty="0"/>
              <a:t>almak istediğinizde nereye 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Elma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endParaRPr lang="tr-TR" dirty="0"/>
          </a:p>
        </p:txBody>
      </p:sp>
      <p:pic>
        <p:nvPicPr>
          <p:cNvPr id="9218" name="Picture 2" descr="http://www.adese.com.tr/Uploads/Haber/IMG_2847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5630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adese.com.tr/Uploads/Haber/IMG_278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96816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31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Niçin Klasör Kullanırız?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2232248"/>
          </a:xfrm>
        </p:spPr>
        <p:txBody>
          <a:bodyPr>
            <a:normAutofit/>
          </a:bodyPr>
          <a:lstStyle/>
          <a:p>
            <a:r>
              <a:rPr lang="tr-TR" dirty="0" smtClean="0"/>
              <a:t>Nasıl ki alışveriş merkezlerinde </a:t>
            </a:r>
            <a:r>
              <a:rPr lang="tr-TR" b="1" dirty="0" smtClean="0"/>
              <a:t>binlerce</a:t>
            </a:r>
            <a:r>
              <a:rPr lang="tr-TR" dirty="0" smtClean="0"/>
              <a:t> ürün içerisinden almak istediğimizi reyonlar sayesinde </a:t>
            </a:r>
            <a:r>
              <a:rPr lang="tr-TR" b="1" dirty="0" smtClean="0"/>
              <a:t>kolayca</a:t>
            </a:r>
            <a:r>
              <a:rPr lang="tr-TR" dirty="0" smtClean="0"/>
              <a:t> bulabiliyorsak klasörler de dosyalarımızı gruplamamızı ve dilediğimizde kolayca ulaşmamızı sağlar.</a:t>
            </a:r>
          </a:p>
          <a:p>
            <a:endParaRPr lang="tr-TR" dirty="0"/>
          </a:p>
        </p:txBody>
      </p:sp>
      <p:pic>
        <p:nvPicPr>
          <p:cNvPr id="10244" name="Picture 4" descr="http://files.softicons.com/download/folder-icons/aurora-folders-icons-by-icontexto/png/256/icontexto-aurora-folders-mus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725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cons.iconarchive.com/icons/icontexto/aurora-folders/256/folders-movie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iles.softicons.com/download/folder-icons/aurora-folders-icons-by-icontexto/png/256/icontexto-aurora-folders-saved-ga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9008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Dosya Kendi Klasörüne!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Fotoğraflarımızı </a:t>
            </a:r>
            <a:r>
              <a:rPr lang="tr-TR" b="1" dirty="0"/>
              <a:t>Resimler</a:t>
            </a:r>
            <a:r>
              <a:rPr lang="tr-TR" dirty="0"/>
              <a:t>, müziklerimizi </a:t>
            </a:r>
            <a:r>
              <a:rPr lang="tr-TR" b="1" dirty="0"/>
              <a:t>Müziğim</a:t>
            </a:r>
            <a:r>
              <a:rPr lang="tr-TR" dirty="0"/>
              <a:t>, yazılarımızı da </a:t>
            </a:r>
            <a:r>
              <a:rPr lang="tr-TR" b="1" dirty="0"/>
              <a:t>Belgelerim</a:t>
            </a:r>
            <a:r>
              <a:rPr lang="tr-TR" dirty="0"/>
              <a:t> klasörüne koyarız. Böylece hangi dosyaya ihtiyacımız varsa o klasöre gider ve zaman kaybetmeden o dosyayı açabiliriz.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3" y="4800800"/>
            <a:ext cx="8215873" cy="1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okulsaatim.com/wp-content/uploads/2013/06/okul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3963"/>
            <a:ext cx="1178808" cy="102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anr.com/scanr_blog/images/2008/07/18/nokia_e71_document_scann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1" y="3063963"/>
            <a:ext cx="794347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samca.net/wp-content/uploads/2012/12/mustafa-ceceli-resiml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34" y="3063963"/>
            <a:ext cx="1193360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1403648" y="4234913"/>
            <a:ext cx="1140881" cy="92227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4427984" y="4234913"/>
            <a:ext cx="688510" cy="101439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529556" y="4282554"/>
            <a:ext cx="130676" cy="96675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3284984"/>
            <a:ext cx="2520280" cy="2887216"/>
          </a:xfrm>
        </p:spPr>
        <p:txBody>
          <a:bodyPr/>
          <a:lstStyle/>
          <a:p>
            <a:r>
              <a:rPr lang="tr-TR" dirty="0" smtClean="0"/>
              <a:t>Dosyalarımızı gruplamazsak daha sonradan onlara ulaşmakta güçlük yaşarız.</a:t>
            </a:r>
            <a:endParaRPr lang="tr-TR" dirty="0"/>
          </a:p>
        </p:txBody>
      </p:sp>
      <p:pic>
        <p:nvPicPr>
          <p:cNvPr id="12290" name="Picture 2" descr="http://socoder.net/uploads/536/m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52762"/>
            <a:ext cx="5151731" cy="411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1544"/>
          </a:xfrm>
        </p:spPr>
        <p:txBody>
          <a:bodyPr/>
          <a:lstStyle/>
          <a:p>
            <a:r>
              <a:rPr lang="tr-TR" dirty="0" smtClean="0"/>
              <a:t>Sizce Hangisi Daha Düzenli?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503064"/>
          </a:xfrm>
        </p:spPr>
        <p:txBody>
          <a:bodyPr/>
          <a:lstStyle/>
          <a:p>
            <a:r>
              <a:rPr lang="tr-TR" dirty="0" smtClean="0"/>
              <a:t>Hangi resimde oyuncağımızı daha kolay buluruz?</a:t>
            </a:r>
            <a:endParaRPr lang="tr-TR" dirty="0"/>
          </a:p>
        </p:txBody>
      </p:sp>
      <p:pic>
        <p:nvPicPr>
          <p:cNvPr id="13314" name="Picture 2" descr="http://mah.webcrisp.com/wp-content/uploads/2012/02/messy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0" y="2708920"/>
            <a:ext cx="3960440" cy="263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6" name="Picture 4" descr="http://marvelousmommy.com/wp-content/uploads/2013/02/basket-storage-for-kids-t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32" y="2996952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Çarpma 3"/>
          <p:cNvSpPr/>
          <p:nvPr/>
        </p:nvSpPr>
        <p:spPr>
          <a:xfrm>
            <a:off x="334144" y="5085184"/>
            <a:ext cx="1008112" cy="1002108"/>
          </a:xfrm>
          <a:prstGeom prst="mathMultiply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alp 4"/>
          <p:cNvSpPr/>
          <p:nvPr/>
        </p:nvSpPr>
        <p:spPr>
          <a:xfrm>
            <a:off x="7812360" y="2388423"/>
            <a:ext cx="792088" cy="648072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7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104" y="2348880"/>
            <a:ext cx="2950096" cy="2924945"/>
          </a:xfrm>
        </p:spPr>
        <p:txBody>
          <a:bodyPr/>
          <a:lstStyle/>
          <a:p>
            <a:r>
              <a:rPr lang="tr-TR" dirty="0" smtClean="0"/>
              <a:t>Dosya adlarında kullanılmayan karakterler klasör isimlerinde de kullanılamaz.</a:t>
            </a:r>
          </a:p>
          <a:p>
            <a:r>
              <a:rPr lang="tr-TR" dirty="0" smtClean="0"/>
              <a:t>Peki hangileriydi onlar?</a:t>
            </a:r>
            <a:endParaRPr lang="tr-TR" dirty="0"/>
          </a:p>
        </p:txBody>
      </p:sp>
      <p:pic>
        <p:nvPicPr>
          <p:cNvPr id="14342" name="Picture 6" descr="http://www.slashgear.com/gallery/data_files/2/7/4/desktopon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85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Alt Klasörler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4615408"/>
          </a:xfrm>
        </p:spPr>
        <p:txBody>
          <a:bodyPr/>
          <a:lstStyle/>
          <a:p>
            <a:r>
              <a:rPr lang="tr-TR" dirty="0" smtClean="0"/>
              <a:t>Bir klasör içerisinde birden fazla klasör yer alabilir. Örneğin Oyunlar klasörü içerisine Savaş Oyunları, Zeka Oyunları, Yarış Oyunları ve Spor Oyunları klasörleri ekleyebiliriz.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77195700"/>
              </p:ext>
            </p:extLst>
          </p:nvPr>
        </p:nvGraphicFramePr>
        <p:xfrm>
          <a:off x="611560" y="2794000"/>
          <a:ext cx="8136904" cy="3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5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095750" cy="366712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Bir Klasör Nasıl Oluşturulur?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508104" y="3429000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>
                <a:solidFill>
                  <a:prstClr val="black"/>
                </a:solidFill>
              </a:rPr>
              <a:t>Aşağıdaki gibi sarı renkli bir klasör </a:t>
            </a:r>
            <a:endParaRPr lang="tr-TR" sz="1800" dirty="0" smtClean="0">
              <a:solidFill>
                <a:prstClr val="black"/>
              </a:solidFill>
            </a:endParaRP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oluşacaktır</a:t>
            </a:r>
            <a:r>
              <a:rPr lang="tr-TR" sz="1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221088"/>
            <a:ext cx="2181225" cy="17526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11560" y="1953706"/>
            <a:ext cx="459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Bilgisayar faresini sağ tıklarız.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Açılan menüden </a:t>
            </a:r>
            <a:r>
              <a:rPr lang="tr-TR" sz="1800" b="1" dirty="0" smtClean="0">
                <a:solidFill>
                  <a:srgbClr val="FF0000"/>
                </a:solidFill>
              </a:rPr>
              <a:t>Yeni, </a:t>
            </a:r>
            <a:r>
              <a:rPr lang="tr-TR" sz="1800" dirty="0" smtClean="0">
                <a:solidFill>
                  <a:prstClr val="black"/>
                </a:solidFill>
              </a:rPr>
              <a:t>oradan </a:t>
            </a:r>
            <a:r>
              <a:rPr lang="tr-TR" sz="1800" b="1" dirty="0" err="1" smtClean="0">
                <a:solidFill>
                  <a:srgbClr val="FF0000"/>
                </a:solidFill>
              </a:rPr>
              <a:t>Klasör’ü</a:t>
            </a:r>
            <a:r>
              <a:rPr lang="tr-TR" sz="1800" dirty="0" smtClean="0">
                <a:solidFill>
                  <a:prstClr val="black"/>
                </a:solidFill>
              </a:rPr>
              <a:t> seçeriz</a:t>
            </a:r>
            <a:endParaRPr lang="tr-T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8818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Dersimizde…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Dosya, klasör ve sürücü kavramlarını,</a:t>
            </a:r>
          </a:p>
          <a:p>
            <a:r>
              <a:rPr lang="tr-TR" dirty="0" smtClean="0"/>
              <a:t>Neden klasör kullanmamız gerektiğini,</a:t>
            </a:r>
          </a:p>
          <a:p>
            <a:r>
              <a:rPr lang="tr-TR" dirty="0" smtClean="0"/>
              <a:t>Dosya uzantısının ne olduğunu,</a:t>
            </a:r>
          </a:p>
          <a:p>
            <a:r>
              <a:rPr lang="tr-TR" dirty="0" smtClean="0"/>
              <a:t>Sık kullanılan dosya uzantılarını,</a:t>
            </a:r>
          </a:p>
          <a:p>
            <a:r>
              <a:rPr lang="tr-TR" dirty="0" smtClean="0"/>
              <a:t>Dosya adres yapılarını,</a:t>
            </a:r>
          </a:p>
          <a:p>
            <a:endParaRPr lang="tr-TR" dirty="0"/>
          </a:p>
          <a:p>
            <a:r>
              <a:rPr lang="tr-TR" dirty="0" smtClean="0"/>
              <a:t>Öğreneceğiniz…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907835" cy="29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Klasörü Yeniden Adlandırma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97097" y="3327747"/>
            <a:ext cx="4889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Eğer bir klasörün ismini </a:t>
            </a:r>
            <a:r>
              <a:rPr lang="tr-TR" sz="1800" dirty="0">
                <a:solidFill>
                  <a:prstClr val="black"/>
                </a:solidFill>
              </a:rPr>
              <a:t>yeniden vermek </a:t>
            </a:r>
            <a:r>
              <a:rPr lang="tr-TR" sz="1800" dirty="0" smtClean="0">
                <a:solidFill>
                  <a:prstClr val="black"/>
                </a:solidFill>
              </a:rPr>
              <a:t>istersek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Klasörün </a:t>
            </a:r>
            <a:r>
              <a:rPr lang="tr-TR" sz="1800" dirty="0">
                <a:solidFill>
                  <a:prstClr val="black"/>
                </a:solidFill>
              </a:rPr>
              <a:t>üzerinde sağ tıklayarak </a:t>
            </a:r>
            <a:endParaRPr lang="tr-TR" sz="1800" dirty="0" smtClean="0">
              <a:solidFill>
                <a:prstClr val="black"/>
              </a:solidFill>
            </a:endParaRPr>
          </a:p>
          <a:p>
            <a:pPr defTabSz="914400"/>
            <a:r>
              <a:rPr lang="tr-TR" sz="1800" b="1" dirty="0" smtClean="0">
                <a:solidFill>
                  <a:srgbClr val="FF0000"/>
                </a:solidFill>
              </a:rPr>
              <a:t>Yeniden </a:t>
            </a:r>
            <a:r>
              <a:rPr lang="tr-TR" sz="1800" b="1" dirty="0">
                <a:solidFill>
                  <a:srgbClr val="FF0000"/>
                </a:solidFill>
              </a:rPr>
              <a:t>Adlandır </a:t>
            </a:r>
            <a:r>
              <a:rPr lang="tr-TR" sz="1800" dirty="0" smtClean="0">
                <a:solidFill>
                  <a:prstClr val="black"/>
                </a:solidFill>
              </a:rPr>
              <a:t>diyebilir  </a:t>
            </a:r>
            <a:r>
              <a:rPr lang="tr-TR" sz="1800" dirty="0">
                <a:solidFill>
                  <a:prstClr val="black"/>
                </a:solidFill>
              </a:rPr>
              <a:t>veya </a:t>
            </a:r>
            <a:r>
              <a:rPr lang="tr-TR" sz="1800" dirty="0" smtClean="0">
                <a:solidFill>
                  <a:prstClr val="black"/>
                </a:solidFill>
              </a:rPr>
              <a:t>Klasörü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seçtikten </a:t>
            </a:r>
            <a:r>
              <a:rPr lang="tr-TR" sz="1800" dirty="0">
                <a:solidFill>
                  <a:prstClr val="black"/>
                </a:solidFill>
              </a:rPr>
              <a:t>sonra </a:t>
            </a:r>
            <a:r>
              <a:rPr lang="tr-TR" sz="1800" b="1" dirty="0">
                <a:solidFill>
                  <a:srgbClr val="FF0000"/>
                </a:solidFill>
              </a:rPr>
              <a:t>F2 </a:t>
            </a:r>
            <a:r>
              <a:rPr lang="tr-TR" sz="1800" dirty="0">
                <a:solidFill>
                  <a:prstClr val="black"/>
                </a:solidFill>
              </a:rPr>
              <a:t>tuşuna basabilirsiniz.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76" y="2542851"/>
            <a:ext cx="3941115" cy="3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945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 Klasörün </a:t>
            </a:r>
            <a:r>
              <a:rPr lang="tr-TR" b="1" dirty="0" smtClean="0"/>
              <a:t>Kopyalama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97097" y="3327747"/>
            <a:ext cx="5099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Bir Klasörü bir yerden başka bir yere kopyalamak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İstiyorsak, Klasör </a:t>
            </a:r>
            <a:r>
              <a:rPr lang="tr-TR" sz="1800" dirty="0">
                <a:solidFill>
                  <a:prstClr val="black"/>
                </a:solidFill>
              </a:rPr>
              <a:t>üzerinde sağ </a:t>
            </a:r>
            <a:r>
              <a:rPr lang="tr-TR" sz="1800" dirty="0" smtClean="0">
                <a:solidFill>
                  <a:prstClr val="black"/>
                </a:solidFill>
              </a:rPr>
              <a:t>tıklayıp </a:t>
            </a:r>
            <a:r>
              <a:rPr lang="tr-TR" sz="1800" b="1" dirty="0" smtClean="0">
                <a:solidFill>
                  <a:srgbClr val="FF0000"/>
                </a:solidFill>
              </a:rPr>
              <a:t>Kopyala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 </a:t>
            </a:r>
            <a:r>
              <a:rPr lang="tr-TR" sz="1800" dirty="0">
                <a:solidFill>
                  <a:prstClr val="black"/>
                </a:solidFill>
              </a:rPr>
              <a:t>seçeneğini </a:t>
            </a:r>
            <a:r>
              <a:rPr lang="tr-TR" sz="1800" dirty="0" smtClean="0">
                <a:solidFill>
                  <a:prstClr val="black"/>
                </a:solidFill>
              </a:rPr>
              <a:t>seçerek </a:t>
            </a:r>
            <a:r>
              <a:rPr lang="tr-TR" sz="1800" dirty="0">
                <a:solidFill>
                  <a:prstClr val="black"/>
                </a:solidFill>
              </a:rPr>
              <a:t>o </a:t>
            </a:r>
            <a:r>
              <a:rPr lang="tr-TR" sz="1800" dirty="0" smtClean="0">
                <a:solidFill>
                  <a:prstClr val="black"/>
                </a:solidFill>
              </a:rPr>
              <a:t>klasörü kopyalamış oluruz</a:t>
            </a:r>
            <a:endParaRPr lang="tr-TR" sz="1800" dirty="0">
              <a:solidFill>
                <a:prstClr val="black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3718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66034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 </a:t>
            </a:r>
            <a:r>
              <a:rPr lang="tr-TR" b="1" dirty="0" smtClean="0"/>
              <a:t>Klasörü Silme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97097" y="3327747"/>
            <a:ext cx="509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Bir Klasörü bir  silmek istiyorsak,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Klasör </a:t>
            </a:r>
            <a:r>
              <a:rPr lang="tr-TR" sz="1800" dirty="0">
                <a:solidFill>
                  <a:prstClr val="black"/>
                </a:solidFill>
              </a:rPr>
              <a:t>üzerinde sağ </a:t>
            </a:r>
            <a:r>
              <a:rPr lang="tr-TR" sz="1800" dirty="0" smtClean="0">
                <a:solidFill>
                  <a:prstClr val="black"/>
                </a:solidFill>
              </a:rPr>
              <a:t>tıklayıp </a:t>
            </a:r>
            <a:r>
              <a:rPr lang="tr-TR" sz="1800" b="1" dirty="0" smtClean="0">
                <a:solidFill>
                  <a:srgbClr val="FF0000"/>
                </a:solidFill>
              </a:rPr>
              <a:t>Sil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 </a:t>
            </a:r>
            <a:r>
              <a:rPr lang="tr-TR" sz="1800" dirty="0">
                <a:solidFill>
                  <a:prstClr val="black"/>
                </a:solidFill>
              </a:rPr>
              <a:t>seçeneğini </a:t>
            </a:r>
            <a:r>
              <a:rPr lang="tr-TR" sz="1800" dirty="0" smtClean="0">
                <a:solidFill>
                  <a:prstClr val="black"/>
                </a:solidFill>
              </a:rPr>
              <a:t>seçerek  veya Klasörü seçip klavyeden</a:t>
            </a:r>
          </a:p>
          <a:p>
            <a:pPr defTabSz="914400"/>
            <a:r>
              <a:rPr lang="tr-TR" sz="1800" b="1" dirty="0" err="1" smtClean="0">
                <a:solidFill>
                  <a:srgbClr val="FF0000"/>
                </a:solidFill>
              </a:rPr>
              <a:t>Delete</a:t>
            </a:r>
            <a:r>
              <a:rPr lang="tr-TR" sz="1800" dirty="0" smtClean="0">
                <a:solidFill>
                  <a:prstClr val="black"/>
                </a:solidFill>
              </a:rPr>
              <a:t> tuşuna basarak o klasörü Silmiş oluruz</a:t>
            </a:r>
            <a:endParaRPr lang="tr-TR" sz="1800" dirty="0">
              <a:solidFill>
                <a:prstClr val="black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3718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68159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 </a:t>
            </a:r>
            <a:r>
              <a:rPr lang="tr-TR" b="1" dirty="0" smtClean="0"/>
              <a:t>Klasörü Taşıma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9512" y="1796623"/>
            <a:ext cx="3225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Bir Klasörü bir  yerden bir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yere </a:t>
            </a:r>
            <a:r>
              <a:rPr lang="tr-TR" sz="1800" dirty="0" err="1" smtClean="0">
                <a:solidFill>
                  <a:prstClr val="black"/>
                </a:solidFill>
              </a:rPr>
              <a:t>yaşımak</a:t>
            </a:r>
            <a:r>
              <a:rPr lang="tr-TR" sz="1800" dirty="0" smtClean="0">
                <a:solidFill>
                  <a:prstClr val="black"/>
                </a:solidFill>
              </a:rPr>
              <a:t> istiyorsak,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Klasör </a:t>
            </a:r>
            <a:r>
              <a:rPr lang="tr-TR" sz="1800" dirty="0">
                <a:solidFill>
                  <a:prstClr val="black"/>
                </a:solidFill>
              </a:rPr>
              <a:t>üzerinde sağ </a:t>
            </a:r>
            <a:r>
              <a:rPr lang="tr-TR" sz="1800" dirty="0" smtClean="0">
                <a:solidFill>
                  <a:prstClr val="black"/>
                </a:solidFill>
              </a:rPr>
              <a:t>tıklayıp </a:t>
            </a:r>
            <a:r>
              <a:rPr lang="tr-TR" sz="1800" b="1" dirty="0" smtClean="0">
                <a:solidFill>
                  <a:srgbClr val="FF0000"/>
                </a:solidFill>
              </a:rPr>
              <a:t>Kes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 </a:t>
            </a:r>
            <a:r>
              <a:rPr lang="tr-TR" sz="1800" dirty="0">
                <a:solidFill>
                  <a:prstClr val="black"/>
                </a:solidFill>
              </a:rPr>
              <a:t>seçeneğini </a:t>
            </a:r>
            <a:r>
              <a:rPr lang="tr-TR" sz="1800" dirty="0" smtClean="0">
                <a:solidFill>
                  <a:prstClr val="black"/>
                </a:solidFill>
              </a:rPr>
              <a:t>seçeriz</a:t>
            </a:r>
            <a:endParaRPr lang="tr-TR" sz="1800" dirty="0">
              <a:solidFill>
                <a:prstClr val="black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0" y="2996952"/>
            <a:ext cx="2672671" cy="362420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355976" y="2444695"/>
            <a:ext cx="4534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Sonra Klasörü taşımak istediğimiz yerde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Fareyi sağ tıklayarak Yapıştır seçeneği seçilir.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Böylece, klasörü bir yerden bir yere taşımış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oluruz</a:t>
            </a:r>
            <a:endParaRPr lang="tr-TR" sz="1800" dirty="0">
              <a:solidFill>
                <a:prstClr val="black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2219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45843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 </a:t>
            </a:r>
            <a:r>
              <a:rPr lang="tr-TR" b="1" dirty="0" smtClean="0"/>
              <a:t>Klasörü Taşıma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23528" y="2780928"/>
            <a:ext cx="856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Klasörü bir yerden bir yere taşımak için Klasörün üzerinde farenin sol tuşuna basarız.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Elimize çekmeden klasörü istediğimiz yere sürükleyip bırakarak, klasörü istediğimiz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yere taşımız oluruz.</a:t>
            </a:r>
            <a:endParaRPr lang="tr-TR" sz="1800" dirty="0">
              <a:solidFill>
                <a:prstClr val="black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5" y="4149080"/>
            <a:ext cx="1085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3730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 </a:t>
            </a:r>
            <a:r>
              <a:rPr lang="tr-TR" b="1" dirty="0" smtClean="0"/>
              <a:t>Klasörü Arama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23528" y="2420888"/>
            <a:ext cx="8567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Bir Klasörü bilgisayarımızda aramak için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bilgisayarımızın başlat menüsünü tıklarız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orada </a:t>
            </a:r>
            <a:r>
              <a:rPr lang="tr-TR" sz="1800" b="1" dirty="0" smtClean="0">
                <a:solidFill>
                  <a:srgbClr val="FF0000"/>
                </a:solidFill>
              </a:rPr>
              <a:t>arama</a:t>
            </a:r>
            <a:r>
              <a:rPr lang="tr-TR" sz="1800" dirty="0" smtClean="0">
                <a:solidFill>
                  <a:prstClr val="black"/>
                </a:solidFill>
              </a:rPr>
              <a:t> bölümüne aramak istediğimiz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klasörün ismini yazarak klasörü bilgisayarda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aramış oluruz</a:t>
            </a:r>
            <a:endParaRPr lang="tr-TR" sz="1800" dirty="0">
              <a:solidFill>
                <a:prstClr val="black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54" y="1916832"/>
            <a:ext cx="39433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0427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Bir Dosya Nasıl Oluşturulur?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12273" y="2636912"/>
            <a:ext cx="8226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Bilgisayar faresini sağ tıklarız.  Açılan menüden </a:t>
            </a:r>
            <a:r>
              <a:rPr lang="tr-TR" sz="1800" b="1" dirty="0" smtClean="0">
                <a:solidFill>
                  <a:srgbClr val="FF0000"/>
                </a:solidFill>
              </a:rPr>
              <a:t>Yeni, </a:t>
            </a:r>
            <a:r>
              <a:rPr lang="tr-TR" sz="1800" dirty="0" smtClean="0">
                <a:solidFill>
                  <a:prstClr val="black"/>
                </a:solidFill>
              </a:rPr>
              <a:t>oradan Oluşturmak istediğimiz</a:t>
            </a:r>
          </a:p>
          <a:p>
            <a:pPr defTabSz="914400"/>
            <a:r>
              <a:rPr lang="tr-TR" sz="1800" b="1" dirty="0" smtClean="0">
                <a:solidFill>
                  <a:srgbClr val="FF0000"/>
                </a:solidFill>
              </a:rPr>
              <a:t>Dosya Türünü </a:t>
            </a:r>
            <a:r>
              <a:rPr lang="tr-TR" sz="1800" dirty="0" smtClean="0">
                <a:solidFill>
                  <a:prstClr val="black"/>
                </a:solidFill>
              </a:rPr>
              <a:t>seçeriz</a:t>
            </a:r>
            <a:endParaRPr lang="tr-TR" sz="1800" dirty="0">
              <a:solidFill>
                <a:prstClr val="black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82525"/>
            <a:ext cx="46958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5243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Dosyayı Yeniden Adlandırma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97097" y="3327747"/>
            <a:ext cx="4927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Eğer bir dosyanın ismini </a:t>
            </a:r>
            <a:r>
              <a:rPr lang="tr-TR" sz="1800" dirty="0">
                <a:solidFill>
                  <a:prstClr val="black"/>
                </a:solidFill>
              </a:rPr>
              <a:t>yeniden vermek </a:t>
            </a:r>
            <a:r>
              <a:rPr lang="tr-TR" sz="1800" dirty="0" smtClean="0">
                <a:solidFill>
                  <a:prstClr val="black"/>
                </a:solidFill>
              </a:rPr>
              <a:t>istersek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Klasörün </a:t>
            </a:r>
            <a:r>
              <a:rPr lang="tr-TR" sz="1800" dirty="0">
                <a:solidFill>
                  <a:prstClr val="black"/>
                </a:solidFill>
              </a:rPr>
              <a:t>üzerinde sağ tıklayarak </a:t>
            </a:r>
            <a:endParaRPr lang="tr-TR" sz="1800" dirty="0" smtClean="0">
              <a:solidFill>
                <a:prstClr val="black"/>
              </a:solidFill>
            </a:endParaRPr>
          </a:p>
          <a:p>
            <a:pPr defTabSz="914400"/>
            <a:r>
              <a:rPr lang="tr-TR" sz="1800" b="1" dirty="0" smtClean="0">
                <a:solidFill>
                  <a:srgbClr val="FF0000"/>
                </a:solidFill>
              </a:rPr>
              <a:t>Yeniden </a:t>
            </a:r>
            <a:r>
              <a:rPr lang="tr-TR" sz="1800" b="1" dirty="0">
                <a:solidFill>
                  <a:srgbClr val="FF0000"/>
                </a:solidFill>
              </a:rPr>
              <a:t>Adlandır </a:t>
            </a:r>
            <a:r>
              <a:rPr lang="tr-TR" sz="1800" dirty="0" smtClean="0">
                <a:solidFill>
                  <a:prstClr val="black"/>
                </a:solidFill>
              </a:rPr>
              <a:t>diyebilir  </a:t>
            </a:r>
            <a:r>
              <a:rPr lang="tr-TR" sz="1800" dirty="0">
                <a:solidFill>
                  <a:prstClr val="black"/>
                </a:solidFill>
              </a:rPr>
              <a:t>veya </a:t>
            </a:r>
            <a:r>
              <a:rPr lang="tr-TR" sz="1800" dirty="0" smtClean="0">
                <a:solidFill>
                  <a:prstClr val="black"/>
                </a:solidFill>
              </a:rPr>
              <a:t>Klasörü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seçtikten </a:t>
            </a:r>
            <a:r>
              <a:rPr lang="tr-TR" sz="1800" dirty="0">
                <a:solidFill>
                  <a:prstClr val="black"/>
                </a:solidFill>
              </a:rPr>
              <a:t>sonra </a:t>
            </a:r>
            <a:r>
              <a:rPr lang="tr-TR" sz="1800" b="1" dirty="0">
                <a:solidFill>
                  <a:srgbClr val="FF0000"/>
                </a:solidFill>
              </a:rPr>
              <a:t>F2 </a:t>
            </a:r>
            <a:r>
              <a:rPr lang="tr-TR" sz="1800" dirty="0">
                <a:solidFill>
                  <a:prstClr val="black"/>
                </a:solidFill>
              </a:rPr>
              <a:t>tuşuna basabilirsiniz.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84126"/>
            <a:ext cx="36099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9952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 </a:t>
            </a:r>
            <a:r>
              <a:rPr lang="tr-TR" b="1" dirty="0" smtClean="0"/>
              <a:t>Dosyayı Silme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97097" y="3327747"/>
            <a:ext cx="4998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Bir Dosyayı silmek istiyorsak, 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Dosyanın üzerinde </a:t>
            </a:r>
            <a:r>
              <a:rPr lang="tr-TR" sz="1800" dirty="0">
                <a:solidFill>
                  <a:prstClr val="black"/>
                </a:solidFill>
              </a:rPr>
              <a:t>sağ </a:t>
            </a:r>
            <a:r>
              <a:rPr lang="tr-TR" sz="1800" dirty="0" smtClean="0">
                <a:solidFill>
                  <a:prstClr val="black"/>
                </a:solidFill>
              </a:rPr>
              <a:t>tıklayıp </a:t>
            </a:r>
            <a:r>
              <a:rPr lang="tr-TR" sz="1800" b="1" dirty="0" smtClean="0">
                <a:solidFill>
                  <a:srgbClr val="FF0000"/>
                </a:solidFill>
              </a:rPr>
              <a:t>Sil</a:t>
            </a:r>
          </a:p>
          <a:p>
            <a:pPr defTabSz="914400"/>
            <a:r>
              <a:rPr lang="tr-TR" sz="1800" dirty="0" smtClean="0">
                <a:solidFill>
                  <a:prstClr val="black"/>
                </a:solidFill>
              </a:rPr>
              <a:t> </a:t>
            </a:r>
            <a:r>
              <a:rPr lang="tr-TR" sz="1800" dirty="0">
                <a:solidFill>
                  <a:prstClr val="black"/>
                </a:solidFill>
              </a:rPr>
              <a:t>seçeneğini </a:t>
            </a:r>
            <a:r>
              <a:rPr lang="tr-TR" sz="1800" dirty="0" smtClean="0">
                <a:solidFill>
                  <a:prstClr val="black"/>
                </a:solidFill>
              </a:rPr>
              <a:t>seçerek  veya Dosyayı seçip klavyeden</a:t>
            </a:r>
          </a:p>
          <a:p>
            <a:pPr defTabSz="914400"/>
            <a:r>
              <a:rPr lang="tr-TR" sz="1800" b="1" dirty="0" err="1" smtClean="0">
                <a:solidFill>
                  <a:srgbClr val="FF0000"/>
                </a:solidFill>
              </a:rPr>
              <a:t>Delete</a:t>
            </a:r>
            <a:r>
              <a:rPr lang="tr-TR" sz="1800" dirty="0" smtClean="0">
                <a:solidFill>
                  <a:prstClr val="black"/>
                </a:solidFill>
              </a:rPr>
              <a:t> tuşuna basarak o klasörü Silmiş oluruz</a:t>
            </a:r>
            <a:endParaRPr lang="tr-TR" sz="1800" dirty="0">
              <a:solidFill>
                <a:prstClr val="black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357117"/>
            <a:ext cx="3609975" cy="5429250"/>
          </a:xfrm>
          <a:prstGeom prst="rect">
            <a:avLst/>
          </a:prstGeom>
        </p:spPr>
      </p:pic>
      <p:sp>
        <p:nvSpPr>
          <p:cNvPr id="8" name="Sol Yukarı Ok 7"/>
          <p:cNvSpPr/>
          <p:nvPr/>
        </p:nvSpPr>
        <p:spPr>
          <a:xfrm rot="10800000" flipV="1">
            <a:off x="3347863" y="5013175"/>
            <a:ext cx="2628291" cy="1512168"/>
          </a:xfrm>
          <a:prstGeom prst="leftUpArrow">
            <a:avLst>
              <a:gd name="adj1" fmla="val 1034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9574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Önemli Notlar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4784"/>
            <a:ext cx="7620000" cy="4687416"/>
          </a:xfrm>
        </p:spPr>
        <p:txBody>
          <a:bodyPr/>
          <a:lstStyle/>
          <a:p>
            <a:r>
              <a:rPr lang="tr-TR" dirty="0" smtClean="0"/>
              <a:t>Bir klasör içerisinde aynı ada ve uzantıya sahip birden fazla dosya olamaz.</a:t>
            </a:r>
          </a:p>
          <a:p>
            <a:r>
              <a:rPr lang="tr-TR" dirty="0" smtClean="0"/>
              <a:t>Bir klasör içerisinde aynı isme fakat farklı uzantıya sahip dosyalar bulunabilir. Örneğin, Çanakkale.avi filmi ile Çanakkale.txt şiiri aynı klasörde bulunabilir.</a:t>
            </a:r>
          </a:p>
          <a:p>
            <a:r>
              <a:rPr lang="tr-TR" dirty="0" smtClean="0"/>
              <a:t>Bir klasör içerisinde aynı ada sahip başka bir klasör bulunamaz.</a:t>
            </a:r>
          </a:p>
          <a:p>
            <a:r>
              <a:rPr lang="tr-TR" dirty="0" smtClean="0"/>
              <a:t>Dosya ve klasör adlarında büyük/küçük harfler aynı kabul edilir. Örneğin ÇANAKKALE.TXT ile Çanakkale.txt dosyaları aynıdır.</a:t>
            </a:r>
          </a:p>
          <a:p>
            <a:r>
              <a:rPr lang="tr-TR" dirty="0" smtClean="0"/>
              <a:t>Bazı donanımlar üzerinde birden fazla sürücü oluşturulabilir, örneğin tek bir sabit disk C: ve D: şeklinde 2 sürücüye ayrılabilir.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66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Bilgisayarda bilgilerin kaydedildiği birimlere dosya adı verilir. </a:t>
            </a:r>
          </a:p>
          <a:p>
            <a:r>
              <a:rPr lang="tr-TR" dirty="0" smtClean="0"/>
              <a:t>Dosya içerisindeki bilgi; resim, yazı, çizim, ses gibi her şey olabilir.</a:t>
            </a:r>
            <a:endParaRPr lang="tr-TR" dirty="0"/>
          </a:p>
        </p:txBody>
      </p:sp>
      <p:pic>
        <p:nvPicPr>
          <p:cNvPr id="1026" name="Picture 2" descr="http://infotechusa.files.wordpress.com/2009/04/fil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7625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22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656"/>
            <a:ext cx="7620000" cy="1655192"/>
          </a:xfrm>
        </p:spPr>
        <p:txBody>
          <a:bodyPr/>
          <a:lstStyle/>
          <a:p>
            <a:r>
              <a:rPr lang="tr-TR" dirty="0" smtClean="0"/>
              <a:t>Yazılımlar ürettiği bilgileri dosyalarda saklar. Örneğin çizdiğimiz bir resme daha sonra bakmak istiyorsak onu bir dosyada saklamamız gerekir.</a:t>
            </a:r>
          </a:p>
          <a:p>
            <a:r>
              <a:rPr lang="tr-TR" dirty="0" smtClean="0"/>
              <a:t>Dosyaları defterlerimiz gibi düşünebiliriz.</a:t>
            </a:r>
          </a:p>
        </p:txBody>
      </p:sp>
      <p:pic>
        <p:nvPicPr>
          <p:cNvPr id="7170" name="Picture 2" descr="http://www.yunusbey.k12.tr/anaokul/images/stories/past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3" y="3339752"/>
            <a:ext cx="2666313" cy="199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0" y="5445224"/>
            <a:ext cx="1251803" cy="12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ongal.com/gallery/image/4903/b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7672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ükülü Ok 8"/>
          <p:cNvSpPr/>
          <p:nvPr/>
        </p:nvSpPr>
        <p:spPr>
          <a:xfrm flipV="1">
            <a:off x="2799465" y="5747089"/>
            <a:ext cx="1124461" cy="648072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Bükülü Ok 13"/>
          <p:cNvSpPr/>
          <p:nvPr/>
        </p:nvSpPr>
        <p:spPr>
          <a:xfrm rot="16200000" flipV="1">
            <a:off x="6826699" y="5494781"/>
            <a:ext cx="648072" cy="98100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85600"/>
          </a:xfrm>
        </p:spPr>
        <p:txBody>
          <a:bodyPr/>
          <a:lstStyle/>
          <a:p>
            <a:r>
              <a:rPr lang="tr-TR" dirty="0" smtClean="0"/>
              <a:t>Dosya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9614"/>
            <a:ext cx="7620000" cy="1957378"/>
          </a:xfrm>
        </p:spPr>
        <p:txBody>
          <a:bodyPr/>
          <a:lstStyle/>
          <a:p>
            <a:r>
              <a:rPr lang="tr-TR" dirty="0" smtClean="0"/>
              <a:t>Bir dosya ismi </a:t>
            </a:r>
            <a:r>
              <a:rPr lang="tr-TR" b="1" dirty="0" smtClean="0"/>
              <a:t>3</a:t>
            </a:r>
            <a:r>
              <a:rPr lang="tr-TR" dirty="0" smtClean="0"/>
              <a:t> kısımdan oluşur.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5293342"/>
            <a:ext cx="1728192" cy="4431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23928" y="5794114"/>
            <a:ext cx="1152128" cy="44319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53944" y="5299016"/>
            <a:ext cx="2304256" cy="44319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339752" y="4093518"/>
            <a:ext cx="410445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Günlüğüm</a:t>
            </a:r>
            <a:r>
              <a:rPr lang="tr-TR" sz="3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tr-TR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TXT</a:t>
            </a:r>
            <a:endParaRPr lang="tr-TR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cdn1.iconfinder.com/data/icons/Filecons_light/498/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54405"/>
            <a:ext cx="1357065" cy="17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 flipH="1">
            <a:off x="2699792" y="4712149"/>
            <a:ext cx="972000" cy="54000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648200" y="4712149"/>
            <a:ext cx="344760" cy="865941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868144" y="4712149"/>
            <a:ext cx="1080120" cy="37731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27054"/>
          </a:xfrm>
        </p:spPr>
        <p:txBody>
          <a:bodyPr/>
          <a:lstStyle/>
          <a:p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6752"/>
            <a:ext cx="7620000" cy="1872208"/>
          </a:xfrm>
        </p:spPr>
        <p:txBody>
          <a:bodyPr/>
          <a:lstStyle/>
          <a:p>
            <a:r>
              <a:rPr lang="tr-TR" dirty="0" smtClean="0"/>
              <a:t>Dosyaya kendimizin verdiği isimdir. Bu isim ile dosya içerisinde ne olduğunu dosyayı açmadan bilebiliriz.</a:t>
            </a:r>
          </a:p>
          <a:p>
            <a:r>
              <a:rPr lang="tr-TR" dirty="0" smtClean="0"/>
              <a:t>Örneğin, </a:t>
            </a:r>
            <a:r>
              <a:rPr lang="tr-TR" b="1" dirty="0" smtClean="0"/>
              <a:t>Anneler Günü Şiiri.txt </a:t>
            </a:r>
            <a:r>
              <a:rPr lang="tr-TR" dirty="0" smtClean="0"/>
              <a:t>dosyasında anneler gününe ait bir şiir olduğunu açmadan anlayabiliriz.</a:t>
            </a:r>
          </a:p>
          <a:p>
            <a:r>
              <a:rPr lang="tr-TR" dirty="0" smtClean="0"/>
              <a:t>Dosya isminde aşağıdaki karakterleri kullanamayız.</a:t>
            </a:r>
            <a:endParaRPr lang="tr-TR" dirty="0"/>
          </a:p>
        </p:txBody>
      </p:sp>
      <p:sp>
        <p:nvSpPr>
          <p:cNvPr id="5" name="Altıgen 4"/>
          <p:cNvSpPr/>
          <p:nvPr/>
        </p:nvSpPr>
        <p:spPr>
          <a:xfrm>
            <a:off x="83820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&lt;</a:t>
            </a:r>
            <a:endParaRPr lang="tr-TR" b="1" dirty="0"/>
          </a:p>
        </p:txBody>
      </p:sp>
      <p:sp>
        <p:nvSpPr>
          <p:cNvPr id="6" name="Altıgen 5"/>
          <p:cNvSpPr/>
          <p:nvPr/>
        </p:nvSpPr>
        <p:spPr>
          <a:xfrm>
            <a:off x="1979712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&gt;</a:t>
            </a:r>
            <a:endParaRPr lang="tr-TR" b="1" dirty="0"/>
          </a:p>
        </p:txBody>
      </p:sp>
      <p:sp>
        <p:nvSpPr>
          <p:cNvPr id="7" name="Altıgen 6"/>
          <p:cNvSpPr/>
          <p:nvPr/>
        </p:nvSpPr>
        <p:spPr>
          <a:xfrm>
            <a:off x="3347864" y="4471680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?</a:t>
            </a:r>
            <a:endParaRPr lang="tr-TR" b="1" dirty="0"/>
          </a:p>
        </p:txBody>
      </p:sp>
      <p:sp>
        <p:nvSpPr>
          <p:cNvPr id="8" name="Altıgen 7"/>
          <p:cNvSpPr/>
          <p:nvPr/>
        </p:nvSpPr>
        <p:spPr>
          <a:xfrm>
            <a:off x="4528054" y="544522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*</a:t>
            </a:r>
            <a:endParaRPr lang="tr-TR" b="1" dirty="0"/>
          </a:p>
        </p:txBody>
      </p:sp>
      <p:sp>
        <p:nvSpPr>
          <p:cNvPr id="9" name="Altıgen 8"/>
          <p:cNvSpPr/>
          <p:nvPr/>
        </p:nvSpPr>
        <p:spPr>
          <a:xfrm>
            <a:off x="601216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/</a:t>
            </a:r>
            <a:endParaRPr lang="tr-TR" b="1" dirty="0"/>
          </a:p>
        </p:txBody>
      </p:sp>
      <p:sp>
        <p:nvSpPr>
          <p:cNvPr id="10" name="Altıgen 9"/>
          <p:cNvSpPr/>
          <p:nvPr/>
        </p:nvSpPr>
        <p:spPr>
          <a:xfrm>
            <a:off x="7452320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\</a:t>
            </a:r>
            <a:endParaRPr lang="tr-TR" b="1" dirty="0"/>
          </a:p>
        </p:txBody>
      </p:sp>
      <p:sp>
        <p:nvSpPr>
          <p:cNvPr id="11" name="Altıgen 10"/>
          <p:cNvSpPr/>
          <p:nvPr/>
        </p:nvSpPr>
        <p:spPr>
          <a:xfrm>
            <a:off x="2057028" y="345810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:</a:t>
            </a:r>
            <a:endParaRPr lang="tr-TR" b="1" dirty="0"/>
          </a:p>
        </p:txBody>
      </p:sp>
      <p:sp>
        <p:nvSpPr>
          <p:cNvPr id="14" name="Altıgen 13"/>
          <p:cNvSpPr/>
          <p:nvPr/>
        </p:nvSpPr>
        <p:spPr>
          <a:xfrm>
            <a:off x="4528054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|</a:t>
            </a:r>
            <a:endParaRPr lang="tr-TR" b="1" dirty="0"/>
          </a:p>
        </p:txBody>
      </p:sp>
      <p:sp>
        <p:nvSpPr>
          <p:cNvPr id="15" name="Altıgen 14"/>
          <p:cNvSpPr/>
          <p:nvPr/>
        </p:nvSpPr>
        <p:spPr>
          <a:xfrm>
            <a:off x="7452320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‘’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54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2287"/>
          </a:xfrm>
        </p:spPr>
        <p:txBody>
          <a:bodyPr/>
          <a:lstStyle/>
          <a:p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 adı ile dosya uzantısı ayıran işarettir. Tüm dosyalarda bulunur.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5940152" y="3997743"/>
            <a:ext cx="288032" cy="292802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http://www.veryicon.com/icon/png/System/Radium%20Neue%20Mac%20Icons/Music%20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011679" y="3922545"/>
            <a:ext cx="187583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İstiklal Marşı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07754" y="3922545"/>
            <a:ext cx="85311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mp3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63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3157736" cy="4789696"/>
          </a:xfrm>
        </p:spPr>
        <p:txBody>
          <a:bodyPr>
            <a:normAutofit/>
          </a:bodyPr>
          <a:lstStyle/>
          <a:p>
            <a:r>
              <a:rPr lang="tr-TR" dirty="0" smtClean="0"/>
              <a:t>Dosyanın türünü, hangi yazılım tarafından oluşturulduğunu ve açılabileceğini gösteren kısımdır.</a:t>
            </a:r>
          </a:p>
          <a:p>
            <a:r>
              <a:rPr lang="tr-TR" dirty="0" smtClean="0"/>
              <a:t>Genellikle </a:t>
            </a:r>
            <a:r>
              <a:rPr lang="tr-TR" b="1" dirty="0" smtClean="0"/>
              <a:t>3 harften </a:t>
            </a:r>
            <a:r>
              <a:rPr lang="tr-TR" dirty="0" smtClean="0"/>
              <a:t>oluşur. Bu harfler dosya türünün </a:t>
            </a:r>
            <a:r>
              <a:rPr lang="tr-TR" b="1" dirty="0" smtClean="0"/>
              <a:t>İngilizce</a:t>
            </a:r>
            <a:r>
              <a:rPr lang="tr-TR" dirty="0" smtClean="0"/>
              <a:t> karşılığının kısaltmasıdır. </a:t>
            </a:r>
          </a:p>
          <a:p>
            <a:r>
              <a:rPr lang="tr-TR" dirty="0" smtClean="0"/>
              <a:t>Örneğin şiir yazdığımız bir dosyanın uzantısı </a:t>
            </a:r>
            <a:r>
              <a:rPr lang="tr-TR" b="1" dirty="0" err="1" smtClean="0"/>
              <a:t>TXT</a:t>
            </a:r>
            <a:r>
              <a:rPr lang="tr-TR" dirty="0" err="1" smtClean="0"/>
              <a:t>’dir</a:t>
            </a:r>
            <a:r>
              <a:rPr lang="tr-TR" dirty="0" smtClean="0"/>
              <a:t>. TXT uzantısı </a:t>
            </a:r>
            <a:r>
              <a:rPr lang="tr-TR" b="1" dirty="0" smtClean="0"/>
              <a:t>TEXT</a:t>
            </a:r>
            <a:r>
              <a:rPr lang="tr-TR" dirty="0" smtClean="0"/>
              <a:t> kelimesinin kısaltılmış hali olup </a:t>
            </a:r>
            <a:r>
              <a:rPr lang="tr-TR" b="1" dirty="0" smtClean="0"/>
              <a:t>yazı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098" name="Picture 2" descr="http://2.bp.blogspot.com/_FV6M4_-GSFs/TU0owr9FWcI/AAAAAAAAAzs/U5JIGP4G7AY/s1600/File_Type_Icons_TheEme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1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2087240"/>
          </a:xfrm>
        </p:spPr>
        <p:txBody>
          <a:bodyPr/>
          <a:lstStyle/>
          <a:p>
            <a:r>
              <a:rPr lang="tr-TR" dirty="0" smtClean="0"/>
              <a:t>Bir dosyanın sadece uzantısına bakarak içerisindeki bilginin </a:t>
            </a:r>
            <a:r>
              <a:rPr lang="tr-TR" b="1" dirty="0" smtClean="0"/>
              <a:t>türünü</a:t>
            </a:r>
            <a:r>
              <a:rPr lang="tr-TR" dirty="0" smtClean="0"/>
              <a:t> öğrenebiliriz. </a:t>
            </a:r>
          </a:p>
          <a:p>
            <a:r>
              <a:rPr lang="tr-TR" dirty="0" smtClean="0"/>
              <a:t>Örneğin </a:t>
            </a:r>
            <a:r>
              <a:rPr lang="tr-TR" b="1" dirty="0" smtClean="0"/>
              <a:t>MP3</a:t>
            </a:r>
            <a:r>
              <a:rPr lang="tr-TR" dirty="0" smtClean="0"/>
              <a:t> uzantılı bir dosyada </a:t>
            </a:r>
            <a:r>
              <a:rPr lang="tr-TR" b="1" dirty="0" smtClean="0"/>
              <a:t>müzik</a:t>
            </a:r>
            <a:r>
              <a:rPr lang="tr-TR" dirty="0" smtClean="0"/>
              <a:t>, </a:t>
            </a:r>
            <a:r>
              <a:rPr lang="tr-TR" b="1" dirty="0" smtClean="0"/>
              <a:t>PDF</a:t>
            </a:r>
            <a:r>
              <a:rPr lang="tr-TR" dirty="0" smtClean="0"/>
              <a:t> uzantılı bir dosyada bir </a:t>
            </a:r>
            <a:r>
              <a:rPr lang="tr-TR" b="1" dirty="0" smtClean="0"/>
              <a:t>kitap</a:t>
            </a:r>
            <a:r>
              <a:rPr lang="tr-TR" dirty="0" smtClean="0"/>
              <a:t> olduğunu dosyayı açmadan anlayabiliriz.</a:t>
            </a:r>
            <a:endParaRPr lang="tr-TR" dirty="0"/>
          </a:p>
        </p:txBody>
      </p:sp>
      <p:pic>
        <p:nvPicPr>
          <p:cNvPr id="5126" name="Picture 6" descr="http://3.bp.blogspot.com/-GGJj6dEzwVA/UaXPlE7xwAI/AAAAAAAAChg/bA1DaBmHW-Q/s1600/cda+uzant%C4%B1s%C4%B1n%C4%B1+mp3e+%C3%A7evir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92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dfmate.com/images/repli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139"/>
            <a:ext cx="2198566" cy="2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ooks_16x9_TP10278793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10.xml><?xml version="1.0" encoding="utf-8"?>
<a:theme xmlns:a="http://schemas.openxmlformats.org/drawingml/2006/main" name="8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867</Words>
  <Application>Microsoft Office PowerPoint</Application>
  <PresentationFormat>Ekran Gösterisi (4:3)</PresentationFormat>
  <Paragraphs>160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11</vt:i4>
      </vt:variant>
      <vt:variant>
        <vt:lpstr>Slayt Başlıkları</vt:lpstr>
      </vt:variant>
      <vt:variant>
        <vt:i4>30</vt:i4>
      </vt:variant>
    </vt:vector>
  </HeadingPairs>
  <TitlesOfParts>
    <vt:vector size="46" baseType="lpstr">
      <vt:lpstr>Arial</vt:lpstr>
      <vt:lpstr>Arial Black</vt:lpstr>
      <vt:lpstr>Candara</vt:lpstr>
      <vt:lpstr>Century Gothic</vt:lpstr>
      <vt:lpstr>Symbol</vt:lpstr>
      <vt:lpstr>Books_16x9_TP102787939</vt:lpstr>
      <vt:lpstr>Dalga Biçimi</vt:lpstr>
      <vt:lpstr>1_Dalga Biçimi</vt:lpstr>
      <vt:lpstr>2_Dalga Biçimi</vt:lpstr>
      <vt:lpstr>3_Dalga Biçimi</vt:lpstr>
      <vt:lpstr>4_Dalga Biçimi</vt:lpstr>
      <vt:lpstr>5_Dalga Biçimi</vt:lpstr>
      <vt:lpstr>6_Dalga Biçimi</vt:lpstr>
      <vt:lpstr>7_Dalga Biçimi</vt:lpstr>
      <vt:lpstr>8_Dalga Biçimi</vt:lpstr>
      <vt:lpstr>9_Dalga Biçimi</vt:lpstr>
      <vt:lpstr>Dosya Yönetimi</vt:lpstr>
      <vt:lpstr>Bu Dersimizde…</vt:lpstr>
      <vt:lpstr>Dosya Nedir?</vt:lpstr>
      <vt:lpstr>Dosya Nedir?</vt:lpstr>
      <vt:lpstr>Dosya Yapısı</vt:lpstr>
      <vt:lpstr>Dosya Adı</vt:lpstr>
      <vt:lpstr>Nokta</vt:lpstr>
      <vt:lpstr>Dosya Uzantısı</vt:lpstr>
      <vt:lpstr>Dosya Uzantısı</vt:lpstr>
      <vt:lpstr>Popüler Dosya Uzantıları</vt:lpstr>
      <vt:lpstr>Klasör Nedir?</vt:lpstr>
      <vt:lpstr>Niçin Klasör Kullanırız?</vt:lpstr>
      <vt:lpstr>Niçin Klasör Kullanırız?</vt:lpstr>
      <vt:lpstr>Her Dosya Kendi Klasörüne!</vt:lpstr>
      <vt:lpstr>Klasör Kullanmazsak…</vt:lpstr>
      <vt:lpstr>Sizce Hangisi Daha Düzenli?</vt:lpstr>
      <vt:lpstr>Klasör İsimleri</vt:lpstr>
      <vt:lpstr>Alt Klasörler</vt:lpstr>
      <vt:lpstr>Bir Klasör Nasıl Oluşturulur?</vt:lpstr>
      <vt:lpstr>Klasörü Yeniden Adlandırma</vt:lpstr>
      <vt:lpstr>Bir Klasörün Kopyalama</vt:lpstr>
      <vt:lpstr>Bir Klasörü Silme</vt:lpstr>
      <vt:lpstr>Bir Klasörü Taşıma</vt:lpstr>
      <vt:lpstr>Bir Klasörü Taşıma</vt:lpstr>
      <vt:lpstr>Bir Klasörü Arama</vt:lpstr>
      <vt:lpstr>Bir Dosya Nasıl Oluşturulur?</vt:lpstr>
      <vt:lpstr>Dosyayı Yeniden Adlandırma</vt:lpstr>
      <vt:lpstr>Bir Dosyayı Silme</vt:lpstr>
      <vt:lpstr>Önemli Notlar</vt:lpstr>
      <vt:lpstr>SON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2013-10-10T09:55:37Z</dcterms:created>
  <dcterms:modified xsi:type="dcterms:W3CDTF">2017-10-10T21:07:40Z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