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6" r:id="rId5"/>
    <p:sldId id="267" r:id="rId6"/>
    <p:sldId id="269" r:id="rId7"/>
    <p:sldId id="268" r:id="rId8"/>
    <p:sldId id="282" r:id="rId9"/>
    <p:sldId id="270" r:id="rId10"/>
    <p:sldId id="271" r:id="rId11"/>
    <p:sldId id="257" r:id="rId12"/>
    <p:sldId id="262" r:id="rId13"/>
    <p:sldId id="272" r:id="rId14"/>
    <p:sldId id="264" r:id="rId15"/>
    <p:sldId id="274" r:id="rId16"/>
    <p:sldId id="263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3" d="100"/>
          <a:sy n="203" d="100"/>
        </p:scale>
        <p:origin x="313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9E792-1D1E-4489-9247-87FC65547A2F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7E408D69-400E-4C5B-8F4D-5925E99532E8}">
      <dgm:prSet phldrT="[Metin]"/>
      <dgm:spPr/>
      <dgm:t>
        <a:bodyPr/>
        <a:lstStyle/>
        <a:p>
          <a:r>
            <a:rPr lang="tr-TR" b="1" dirty="0">
              <a:latin typeface="Arial" panose="020B0604020202020204" pitchFamily="34" charset="0"/>
              <a:cs typeface="Arial" panose="020B0604020202020204" pitchFamily="34" charset="0"/>
            </a:rPr>
            <a:t>GİRİŞ BİRİMLERİ</a:t>
          </a:r>
        </a:p>
      </dgm:t>
    </dgm:pt>
    <dgm:pt modelId="{3F62A490-1184-4831-92E3-FF67E4CAD1A4}" type="parTrans" cxnId="{5670E8EC-C402-4F67-ACAB-204373BD90FB}">
      <dgm:prSet/>
      <dgm:spPr/>
      <dgm:t>
        <a:bodyPr/>
        <a:lstStyle/>
        <a:p>
          <a:endParaRPr lang="tr-TR"/>
        </a:p>
      </dgm:t>
    </dgm:pt>
    <dgm:pt modelId="{C39D01EA-F3E5-4CDE-B9EB-FB84F604C605}" type="sibTrans" cxnId="{5670E8EC-C402-4F67-ACAB-204373BD90FB}">
      <dgm:prSet/>
      <dgm:spPr/>
      <dgm:t>
        <a:bodyPr/>
        <a:lstStyle/>
        <a:p>
          <a:endParaRPr lang="tr-TR" dirty="0"/>
        </a:p>
      </dgm:t>
    </dgm:pt>
    <dgm:pt modelId="{62EA63D4-62A3-4215-89FF-33523E52A0F5}">
      <dgm:prSet phldrT="[Metin]"/>
      <dgm:spPr/>
      <dgm:t>
        <a:bodyPr/>
        <a:lstStyle/>
        <a:p>
          <a:r>
            <a:rPr lang="tr-TR" b="1" dirty="0">
              <a:latin typeface="Arial" panose="020B0604020202020204" pitchFamily="34" charset="0"/>
              <a:cs typeface="Arial" panose="020B0604020202020204" pitchFamily="34" charset="0"/>
            </a:rPr>
            <a:t>İŞLEM BİRİMİ</a:t>
          </a:r>
        </a:p>
      </dgm:t>
    </dgm:pt>
    <dgm:pt modelId="{C882A60A-1104-4766-B021-E91EE70C7CFB}" type="parTrans" cxnId="{94280E7E-98F4-4B49-907C-52DC11C429B6}">
      <dgm:prSet/>
      <dgm:spPr/>
      <dgm:t>
        <a:bodyPr/>
        <a:lstStyle/>
        <a:p>
          <a:endParaRPr lang="tr-TR"/>
        </a:p>
      </dgm:t>
    </dgm:pt>
    <dgm:pt modelId="{BE5B46A2-A81A-4250-874C-A0C5A844EE28}" type="sibTrans" cxnId="{94280E7E-98F4-4B49-907C-52DC11C429B6}">
      <dgm:prSet/>
      <dgm:spPr/>
      <dgm:t>
        <a:bodyPr/>
        <a:lstStyle/>
        <a:p>
          <a:endParaRPr lang="tr-TR" dirty="0"/>
        </a:p>
      </dgm:t>
    </dgm:pt>
    <dgm:pt modelId="{07F52BAD-3212-486C-A761-4A943969AA4A}">
      <dgm:prSet phldrT="[Metin]"/>
      <dgm:spPr/>
      <dgm:t>
        <a:bodyPr/>
        <a:lstStyle/>
        <a:p>
          <a:r>
            <a:rPr lang="tr-TR" b="1" dirty="0">
              <a:latin typeface="Arial" panose="020B0604020202020204" pitchFamily="34" charset="0"/>
              <a:cs typeface="Arial" panose="020B0604020202020204" pitchFamily="34" charset="0"/>
            </a:rPr>
            <a:t>ÇIKIŞ BİRİMLERİ</a:t>
          </a:r>
        </a:p>
      </dgm:t>
    </dgm:pt>
    <dgm:pt modelId="{F3F77EA3-98B2-480D-8FA1-8848FE1A61A7}" type="parTrans" cxnId="{86812926-CF85-45FC-AFA1-8C48A15FD5E9}">
      <dgm:prSet/>
      <dgm:spPr/>
      <dgm:t>
        <a:bodyPr/>
        <a:lstStyle/>
        <a:p>
          <a:endParaRPr lang="tr-TR"/>
        </a:p>
      </dgm:t>
    </dgm:pt>
    <dgm:pt modelId="{11FBC85E-3D5F-424D-B834-CD5B3C27E489}" type="sibTrans" cxnId="{86812926-CF85-45FC-AFA1-8C48A15FD5E9}">
      <dgm:prSet/>
      <dgm:spPr/>
      <dgm:t>
        <a:bodyPr/>
        <a:lstStyle/>
        <a:p>
          <a:endParaRPr lang="tr-TR"/>
        </a:p>
      </dgm:t>
    </dgm:pt>
    <dgm:pt modelId="{21EC2C40-8BE6-4377-BD5B-BE1B4021AD27}" type="pres">
      <dgm:prSet presAssocID="{7E79E792-1D1E-4489-9247-87FC65547A2F}" presName="Name0" presStyleCnt="0">
        <dgm:presLayoutVars>
          <dgm:dir/>
          <dgm:resizeHandles val="exact"/>
        </dgm:presLayoutVars>
      </dgm:prSet>
      <dgm:spPr/>
    </dgm:pt>
    <dgm:pt modelId="{CE1CB00A-0C8C-4DDB-AC08-1C9418D2028C}" type="pres">
      <dgm:prSet presAssocID="{7E408D69-400E-4C5B-8F4D-5925E99532E8}" presName="node" presStyleLbl="node1" presStyleIdx="0" presStyleCnt="3">
        <dgm:presLayoutVars>
          <dgm:bulletEnabled val="1"/>
        </dgm:presLayoutVars>
      </dgm:prSet>
      <dgm:spPr/>
    </dgm:pt>
    <dgm:pt modelId="{28D3ADF1-D1B5-4F06-998E-E066810250A0}" type="pres">
      <dgm:prSet presAssocID="{C39D01EA-F3E5-4CDE-B9EB-FB84F604C605}" presName="sibTrans" presStyleLbl="sibTrans2D1" presStyleIdx="0" presStyleCnt="2"/>
      <dgm:spPr/>
    </dgm:pt>
    <dgm:pt modelId="{267047BF-A4AC-4E3B-86B2-4AFB10BE7F57}" type="pres">
      <dgm:prSet presAssocID="{C39D01EA-F3E5-4CDE-B9EB-FB84F604C605}" presName="connectorText" presStyleLbl="sibTrans2D1" presStyleIdx="0" presStyleCnt="2"/>
      <dgm:spPr/>
    </dgm:pt>
    <dgm:pt modelId="{531A9003-66E8-4A46-BECE-BB0E49A5EE84}" type="pres">
      <dgm:prSet presAssocID="{62EA63D4-62A3-4215-89FF-33523E52A0F5}" presName="node" presStyleLbl="node1" presStyleIdx="1" presStyleCnt="3">
        <dgm:presLayoutVars>
          <dgm:bulletEnabled val="1"/>
        </dgm:presLayoutVars>
      </dgm:prSet>
      <dgm:spPr/>
    </dgm:pt>
    <dgm:pt modelId="{7BED452E-931D-4FBE-B40C-89C8B47121A9}" type="pres">
      <dgm:prSet presAssocID="{BE5B46A2-A81A-4250-874C-A0C5A844EE28}" presName="sibTrans" presStyleLbl="sibTrans2D1" presStyleIdx="1" presStyleCnt="2"/>
      <dgm:spPr/>
    </dgm:pt>
    <dgm:pt modelId="{3658116F-10FE-4442-94BF-B7F39473D864}" type="pres">
      <dgm:prSet presAssocID="{BE5B46A2-A81A-4250-874C-A0C5A844EE28}" presName="connectorText" presStyleLbl="sibTrans2D1" presStyleIdx="1" presStyleCnt="2"/>
      <dgm:spPr/>
    </dgm:pt>
    <dgm:pt modelId="{41207610-DCF2-430A-9C8A-76D469D9EC70}" type="pres">
      <dgm:prSet presAssocID="{07F52BAD-3212-486C-A761-4A943969AA4A}" presName="node" presStyleLbl="node1" presStyleIdx="2" presStyleCnt="3">
        <dgm:presLayoutVars>
          <dgm:bulletEnabled val="1"/>
        </dgm:presLayoutVars>
      </dgm:prSet>
      <dgm:spPr/>
    </dgm:pt>
  </dgm:ptLst>
  <dgm:cxnLst>
    <dgm:cxn modelId="{86812926-CF85-45FC-AFA1-8C48A15FD5E9}" srcId="{7E79E792-1D1E-4489-9247-87FC65547A2F}" destId="{07F52BAD-3212-486C-A761-4A943969AA4A}" srcOrd="2" destOrd="0" parTransId="{F3F77EA3-98B2-480D-8FA1-8848FE1A61A7}" sibTransId="{11FBC85E-3D5F-424D-B834-CD5B3C27E489}"/>
    <dgm:cxn modelId="{8FA92932-5AEB-47AF-9517-F62015F3B320}" type="presOf" srcId="{BE5B46A2-A81A-4250-874C-A0C5A844EE28}" destId="{7BED452E-931D-4FBE-B40C-89C8B47121A9}" srcOrd="0" destOrd="0" presId="urn:microsoft.com/office/officeart/2005/8/layout/process1"/>
    <dgm:cxn modelId="{200C093D-5655-4AC9-9ADE-18DD768EA426}" type="presOf" srcId="{62EA63D4-62A3-4215-89FF-33523E52A0F5}" destId="{531A9003-66E8-4A46-BECE-BB0E49A5EE84}" srcOrd="0" destOrd="0" presId="urn:microsoft.com/office/officeart/2005/8/layout/process1"/>
    <dgm:cxn modelId="{6977FF65-E43D-4734-A153-0E71C4F4F98E}" type="presOf" srcId="{7E79E792-1D1E-4489-9247-87FC65547A2F}" destId="{21EC2C40-8BE6-4377-BD5B-BE1B4021AD27}" srcOrd="0" destOrd="0" presId="urn:microsoft.com/office/officeart/2005/8/layout/process1"/>
    <dgm:cxn modelId="{1CC46A6A-2EA9-4472-ADF3-4B2897368706}" type="presOf" srcId="{BE5B46A2-A81A-4250-874C-A0C5A844EE28}" destId="{3658116F-10FE-4442-94BF-B7F39473D864}" srcOrd="1" destOrd="0" presId="urn:microsoft.com/office/officeart/2005/8/layout/process1"/>
    <dgm:cxn modelId="{94280E7E-98F4-4B49-907C-52DC11C429B6}" srcId="{7E79E792-1D1E-4489-9247-87FC65547A2F}" destId="{62EA63D4-62A3-4215-89FF-33523E52A0F5}" srcOrd="1" destOrd="0" parTransId="{C882A60A-1104-4766-B021-E91EE70C7CFB}" sibTransId="{BE5B46A2-A81A-4250-874C-A0C5A844EE28}"/>
    <dgm:cxn modelId="{DA9B6F81-99D1-4E08-87F1-41017281BFC7}" type="presOf" srcId="{7E408D69-400E-4C5B-8F4D-5925E99532E8}" destId="{CE1CB00A-0C8C-4DDB-AC08-1C9418D2028C}" srcOrd="0" destOrd="0" presId="urn:microsoft.com/office/officeart/2005/8/layout/process1"/>
    <dgm:cxn modelId="{8F912E8C-4911-4C11-AE1F-351367D3476E}" type="presOf" srcId="{07F52BAD-3212-486C-A761-4A943969AA4A}" destId="{41207610-DCF2-430A-9C8A-76D469D9EC70}" srcOrd="0" destOrd="0" presId="urn:microsoft.com/office/officeart/2005/8/layout/process1"/>
    <dgm:cxn modelId="{2425A993-B612-4756-870B-70AC5C1B4886}" type="presOf" srcId="{C39D01EA-F3E5-4CDE-B9EB-FB84F604C605}" destId="{28D3ADF1-D1B5-4F06-998E-E066810250A0}" srcOrd="0" destOrd="0" presId="urn:microsoft.com/office/officeart/2005/8/layout/process1"/>
    <dgm:cxn modelId="{B8A8DDC9-ADBD-4054-BC65-47727A60A61B}" type="presOf" srcId="{C39D01EA-F3E5-4CDE-B9EB-FB84F604C605}" destId="{267047BF-A4AC-4E3B-86B2-4AFB10BE7F57}" srcOrd="1" destOrd="0" presId="urn:microsoft.com/office/officeart/2005/8/layout/process1"/>
    <dgm:cxn modelId="{5670E8EC-C402-4F67-ACAB-204373BD90FB}" srcId="{7E79E792-1D1E-4489-9247-87FC65547A2F}" destId="{7E408D69-400E-4C5B-8F4D-5925E99532E8}" srcOrd="0" destOrd="0" parTransId="{3F62A490-1184-4831-92E3-FF67E4CAD1A4}" sibTransId="{C39D01EA-F3E5-4CDE-B9EB-FB84F604C605}"/>
    <dgm:cxn modelId="{0C2E002D-ACD2-4D7F-B000-02A0957E1F74}" type="presParOf" srcId="{21EC2C40-8BE6-4377-BD5B-BE1B4021AD27}" destId="{CE1CB00A-0C8C-4DDB-AC08-1C9418D2028C}" srcOrd="0" destOrd="0" presId="urn:microsoft.com/office/officeart/2005/8/layout/process1"/>
    <dgm:cxn modelId="{0EF3F0A0-8AF8-46D0-BA61-216DB2D7445F}" type="presParOf" srcId="{21EC2C40-8BE6-4377-BD5B-BE1B4021AD27}" destId="{28D3ADF1-D1B5-4F06-998E-E066810250A0}" srcOrd="1" destOrd="0" presId="urn:microsoft.com/office/officeart/2005/8/layout/process1"/>
    <dgm:cxn modelId="{65CF75B9-A266-4D76-9754-0DDE46BD9C57}" type="presParOf" srcId="{28D3ADF1-D1B5-4F06-998E-E066810250A0}" destId="{267047BF-A4AC-4E3B-86B2-4AFB10BE7F57}" srcOrd="0" destOrd="0" presId="urn:microsoft.com/office/officeart/2005/8/layout/process1"/>
    <dgm:cxn modelId="{0E5C6277-7ABD-457A-AE0E-AAAD10273BF1}" type="presParOf" srcId="{21EC2C40-8BE6-4377-BD5B-BE1B4021AD27}" destId="{531A9003-66E8-4A46-BECE-BB0E49A5EE84}" srcOrd="2" destOrd="0" presId="urn:microsoft.com/office/officeart/2005/8/layout/process1"/>
    <dgm:cxn modelId="{B77AA23F-9AC2-433B-A6E0-01798D3A860B}" type="presParOf" srcId="{21EC2C40-8BE6-4377-BD5B-BE1B4021AD27}" destId="{7BED452E-931D-4FBE-B40C-89C8B47121A9}" srcOrd="3" destOrd="0" presId="urn:microsoft.com/office/officeart/2005/8/layout/process1"/>
    <dgm:cxn modelId="{AB2E2DA1-1F88-4E53-BAE1-F583461B6563}" type="presParOf" srcId="{7BED452E-931D-4FBE-B40C-89C8B47121A9}" destId="{3658116F-10FE-4442-94BF-B7F39473D864}" srcOrd="0" destOrd="0" presId="urn:microsoft.com/office/officeart/2005/8/layout/process1"/>
    <dgm:cxn modelId="{29721D36-44C8-4C9F-A049-11712776B6BD}" type="presParOf" srcId="{21EC2C40-8BE6-4377-BD5B-BE1B4021AD27}" destId="{41207610-DCF2-430A-9C8A-76D469D9EC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CB00A-0C8C-4DDB-AC08-1C9418D2028C}">
      <dsp:nvSpPr>
        <dsp:cNvPr id="0" name=""/>
        <dsp:cNvSpPr/>
      </dsp:nvSpPr>
      <dsp:spPr>
        <a:xfrm>
          <a:off x="7278" y="103476"/>
          <a:ext cx="2175358" cy="1305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Arial" panose="020B0604020202020204" pitchFamily="34" charset="0"/>
              <a:cs typeface="Arial" panose="020B0604020202020204" pitchFamily="34" charset="0"/>
            </a:rPr>
            <a:t>GİRİŞ BİRİMLERİ</a:t>
          </a:r>
        </a:p>
      </dsp:txBody>
      <dsp:txXfrm>
        <a:off x="45506" y="141704"/>
        <a:ext cx="2098902" cy="1228759"/>
      </dsp:txXfrm>
    </dsp:sp>
    <dsp:sp modelId="{28D3ADF1-D1B5-4F06-998E-E066810250A0}">
      <dsp:nvSpPr>
        <dsp:cNvPr id="0" name=""/>
        <dsp:cNvSpPr/>
      </dsp:nvSpPr>
      <dsp:spPr>
        <a:xfrm>
          <a:off x="2400172" y="486339"/>
          <a:ext cx="461176" cy="539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 dirty="0"/>
        </a:p>
      </dsp:txBody>
      <dsp:txXfrm>
        <a:off x="2400172" y="594237"/>
        <a:ext cx="322823" cy="323692"/>
      </dsp:txXfrm>
    </dsp:sp>
    <dsp:sp modelId="{531A9003-66E8-4A46-BECE-BB0E49A5EE84}">
      <dsp:nvSpPr>
        <dsp:cNvPr id="0" name=""/>
        <dsp:cNvSpPr/>
      </dsp:nvSpPr>
      <dsp:spPr>
        <a:xfrm>
          <a:off x="3052780" y="103476"/>
          <a:ext cx="2175358" cy="1305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Arial" panose="020B0604020202020204" pitchFamily="34" charset="0"/>
              <a:cs typeface="Arial" panose="020B0604020202020204" pitchFamily="34" charset="0"/>
            </a:rPr>
            <a:t>İŞLEM BİRİMİ</a:t>
          </a:r>
        </a:p>
      </dsp:txBody>
      <dsp:txXfrm>
        <a:off x="3091008" y="141704"/>
        <a:ext cx="2098902" cy="1228759"/>
      </dsp:txXfrm>
    </dsp:sp>
    <dsp:sp modelId="{7BED452E-931D-4FBE-B40C-89C8B47121A9}">
      <dsp:nvSpPr>
        <dsp:cNvPr id="0" name=""/>
        <dsp:cNvSpPr/>
      </dsp:nvSpPr>
      <dsp:spPr>
        <a:xfrm>
          <a:off x="5445675" y="486339"/>
          <a:ext cx="461176" cy="539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kern="1200" dirty="0"/>
        </a:p>
      </dsp:txBody>
      <dsp:txXfrm>
        <a:off x="5445675" y="594237"/>
        <a:ext cx="322823" cy="323692"/>
      </dsp:txXfrm>
    </dsp:sp>
    <dsp:sp modelId="{41207610-DCF2-430A-9C8A-76D469D9EC70}">
      <dsp:nvSpPr>
        <dsp:cNvPr id="0" name=""/>
        <dsp:cNvSpPr/>
      </dsp:nvSpPr>
      <dsp:spPr>
        <a:xfrm>
          <a:off x="6098282" y="103476"/>
          <a:ext cx="2175358" cy="1305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Arial" panose="020B0604020202020204" pitchFamily="34" charset="0"/>
              <a:cs typeface="Arial" panose="020B0604020202020204" pitchFamily="34" charset="0"/>
            </a:rPr>
            <a:t>ÇIKIŞ BİRİMLERİ</a:t>
          </a:r>
        </a:p>
      </dsp:txBody>
      <dsp:txXfrm>
        <a:off x="6136510" y="141704"/>
        <a:ext cx="2098902" cy="122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048" y="2715766"/>
            <a:ext cx="48600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"/>
              <a:defRPr/>
            </a:pPr>
            <a:r>
              <a:rPr lang="tr-T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Bilgisayar Nedir?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"/>
              <a:defRPr/>
            </a:pPr>
            <a:r>
              <a:rPr lang="tr-T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Donanım Nedir?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"/>
              <a:defRPr/>
            </a:pPr>
            <a:r>
              <a:rPr lang="tr-T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Yazılım Nedir?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"/>
              <a:defRPr/>
            </a:pPr>
            <a:r>
              <a:rPr lang="tr-T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Giriş Çıkış Birimleri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"/>
              <a:defRPr/>
            </a:pPr>
            <a:r>
              <a:rPr kumimoji="0" lang="tr-T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Depolama </a:t>
            </a:r>
            <a:r>
              <a:rPr lang="tr-T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Birimleri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"/>
              <a:defRPr/>
            </a:pPr>
            <a:r>
              <a:rPr lang="tr-TR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Sorunlara Çözümler</a:t>
            </a:r>
            <a:endParaRPr lang="tr-TR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6126" y="1419622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BİLGİSAYAR SİSTEMLERİ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869EC8C-6C35-489D-8CA7-7AE6234C7127}"/>
              </a:ext>
            </a:extLst>
          </p:cNvPr>
          <p:cNvSpPr txBox="1"/>
          <p:nvPr/>
        </p:nvSpPr>
        <p:spPr>
          <a:xfrm>
            <a:off x="7660821" y="51470"/>
            <a:ext cx="1458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050" dirty="0"/>
              <a:t>Ahmet SOYARSLAN</a:t>
            </a:r>
          </a:p>
          <a:p>
            <a:pPr algn="r"/>
            <a:r>
              <a:rPr lang="tr-TR" sz="1050" dirty="0">
                <a:solidFill>
                  <a:srgbClr val="7030A0"/>
                </a:solidFill>
                <a:hlinkClick r:id="rId2"/>
              </a:rPr>
              <a:t>biltek.info</a:t>
            </a:r>
            <a:endParaRPr lang="tr-TR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dirty="0"/>
              <a:t>PEKİ BİLGİSAYAR NASIL ÇALIŞIR?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F2FE1D-26BD-4BAD-AA0B-3EE23D9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86831"/>
            <a:ext cx="8784976" cy="836847"/>
          </a:xfrm>
        </p:spPr>
        <p:txBody>
          <a:bodyPr/>
          <a:lstStyle/>
          <a:p>
            <a:r>
              <a:rPr lang="tr-TR" dirty="0"/>
              <a:t>Bilgisayarlar çeşitli yollar ile kullanıcıdan aldıkları bilgiler üzerinde işlem</a:t>
            </a:r>
            <a:br>
              <a:rPr lang="tr-TR" dirty="0"/>
            </a:br>
            <a:r>
              <a:rPr lang="tr-TR" dirty="0"/>
              <a:t>yapar ve sonuçlarını kullanıcıya sunarlar.</a:t>
            </a:r>
          </a:p>
        </p:txBody>
      </p:sp>
      <p:graphicFrame>
        <p:nvGraphicFramePr>
          <p:cNvPr id="10" name="Diyagram 9">
            <a:extLst>
              <a:ext uri="{FF2B5EF4-FFF2-40B4-BE49-F238E27FC236}">
                <a16:creationId xmlns:a16="http://schemas.microsoft.com/office/drawing/2014/main" id="{A71CD941-622E-430A-9D50-6E04F0904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382046"/>
              </p:ext>
            </p:extLst>
          </p:nvPr>
        </p:nvGraphicFramePr>
        <p:xfrm>
          <a:off x="467544" y="2039806"/>
          <a:ext cx="828092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assets.logitech.com/assets/65057/k840-mechanical-pdp.png">
            <a:extLst>
              <a:ext uri="{FF2B5EF4-FFF2-40B4-BE49-F238E27FC236}">
                <a16:creationId xmlns:a16="http://schemas.microsoft.com/office/drawing/2014/main" id="{CB7767C1-CA03-4D6A-99FE-C717B4933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2"/>
          <a:stretch/>
        </p:blipFill>
        <p:spPr bwMode="auto">
          <a:xfrm>
            <a:off x="419685" y="3551974"/>
            <a:ext cx="2225824" cy="8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51XLYp487aL._SY450_.jpg">
            <a:extLst>
              <a:ext uri="{FF2B5EF4-FFF2-40B4-BE49-F238E27FC236}">
                <a16:creationId xmlns:a16="http://schemas.microsoft.com/office/drawing/2014/main" id="{6FE8BC55-5EF0-4312-9B03-CBB5E919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000" r="94222">
                        <a14:foregroundMark x1="15111" y1="14889" x2="15111" y2="14889"/>
                        <a14:foregroundMark x1="7556" y1="15556" x2="7556" y2="15556"/>
                        <a14:foregroundMark x1="6222" y1="24222" x2="6222" y2="24222"/>
                        <a14:foregroundMark x1="8000" y1="32667" x2="8000" y2="32667"/>
                        <a14:foregroundMark x1="6667" y1="32889" x2="6667" y2="32889"/>
                        <a14:foregroundMark x1="6667" y1="41778" x2="6667" y2="41778"/>
                        <a14:foregroundMark x1="7111" y1="54222" x2="7111" y2="54222"/>
                        <a14:foregroundMark x1="52000" y1="69778" x2="52000" y2="69778"/>
                        <a14:foregroundMark x1="53333" y1="73333" x2="53333" y2="73333"/>
                        <a14:foregroundMark x1="51333" y1="66444" x2="51333" y2="66444"/>
                        <a14:foregroundMark x1="53778" y1="77111" x2="53778" y2="77111"/>
                        <a14:foregroundMark x1="50000" y1="77778" x2="50000" y2="77778"/>
                        <a14:foregroundMark x1="48889" y1="74222" x2="48889" y2="74222"/>
                        <a14:foregroundMark x1="47778" y1="73333" x2="47778" y2="73333"/>
                        <a14:foregroundMark x1="49778" y1="69556" x2="49778" y2="69556"/>
                        <a14:foregroundMark x1="51778" y1="67333" x2="51778" y2="67333"/>
                        <a14:foregroundMark x1="65556" y1="64667" x2="65556" y2="64667"/>
                        <a14:foregroundMark x1="52667" y1="65556" x2="52667" y2="65556"/>
                        <a14:foregroundMark x1="55556" y1="64222" x2="55556" y2="64222"/>
                        <a14:foregroundMark x1="52222" y1="68444" x2="52222" y2="68444"/>
                        <a14:foregroundMark x1="50222" y1="69111" x2="50222" y2="69111"/>
                        <a14:foregroundMark x1="49778" y1="84222" x2="49778" y2="84222"/>
                        <a14:foregroundMark x1="46667" y1="84222" x2="46667" y2="84222"/>
                        <a14:foregroundMark x1="43333" y1="84667" x2="43333" y2="84667"/>
                        <a14:foregroundMark x1="35778" y1="84667" x2="35778" y2="84667"/>
                        <a14:foregroundMark x1="59778" y1="84000" x2="59778" y2="84000"/>
                        <a14:foregroundMark x1="62222" y1="86000" x2="62222" y2="86000"/>
                        <a14:foregroundMark x1="65778" y1="83556" x2="65778" y2="83556"/>
                        <a14:foregroundMark x1="94222" y1="50444" x2="94222" y2="50444"/>
                        <a14:foregroundMark x1="94222" y1="28000" x2="94222" y2="28000"/>
                        <a14:foregroundMark x1="39333" y1="87333" x2="39333" y2="87333"/>
                        <a14:foregroundMark x1="38222" y1="87333" x2="38222" y2="87333"/>
                        <a14:foregroundMark x1="35778" y1="87333" x2="35778" y2="87333"/>
                        <a14:foregroundMark x1="34889" y1="87556" x2="34889" y2="87556"/>
                        <a14:backgroundMark x1="34444" y1="87778" x2="34444" y2="87778"/>
                        <a14:backgroundMark x1="32667" y1="86889" x2="32667" y2="86889"/>
                        <a14:backgroundMark x1="34444" y1="87333" x2="34444" y2="87333"/>
                        <a14:backgroundMark x1="37333" y1="87333" x2="37333" y2="87333"/>
                        <a14:backgroundMark x1="36444" y1="87333" x2="36444" y2="87333"/>
                        <a14:backgroundMark x1="35333" y1="87333" x2="35333" y2="87333"/>
                        <a14:backgroundMark x1="35556" y1="87333" x2="35556" y2="87333"/>
                        <a14:backgroundMark x1="39778" y1="86889" x2="39778" y2="86889"/>
                        <a14:backgroundMark x1="38444" y1="87333" x2="38444" y2="87333"/>
                        <a14:backgroundMark x1="38889" y1="87333" x2="38889" y2="87333"/>
                        <a14:backgroundMark x1="38889" y1="87333" x2="38889" y2="87333"/>
                        <a14:backgroundMark x1="38444" y1="87333" x2="38444" y2="87333"/>
                        <a14:backgroundMark x1="37111" y1="87778" x2="37111" y2="87778"/>
                        <a14:backgroundMark x1="35111" y1="88222" x2="35111" y2="88222"/>
                        <a14:backgroundMark x1="34000" y1="88444" x2="34000" y2="88444"/>
                        <a14:backgroundMark x1="32667" y1="88667" x2="32667" y2="88667"/>
                        <a14:backgroundMark x1="31556" y1="88000" x2="31556" y2="88000"/>
                        <a14:backgroundMark x1="32000" y1="88000" x2="32000" y2="88000"/>
                        <a14:backgroundMark x1="33111" y1="88000" x2="33556" y2="88000"/>
                        <a14:backgroundMark x1="33778" y1="88000" x2="33778" y2="88000"/>
                        <a14:backgroundMark x1="34667" y1="88000" x2="34667" y2="88000"/>
                        <a14:backgroundMark x1="35111" y1="88000" x2="35111" y2="88000"/>
                        <a14:backgroundMark x1="35111" y1="88000" x2="35111" y2="88000"/>
                        <a14:backgroundMark x1="35111" y1="88000" x2="35111" y2="88000"/>
                        <a14:backgroundMark x1="34889" y1="87333" x2="34889" y2="87333"/>
                        <a14:backgroundMark x1="34889" y1="87333" x2="34889" y2="87333"/>
                        <a14:backgroundMark x1="34889" y1="87778" x2="34889" y2="87778"/>
                        <a14:backgroundMark x1="34000" y1="87556" x2="34000" y2="87556"/>
                        <a14:backgroundMark x1="33556" y1="87778" x2="33111" y2="87778"/>
                        <a14:backgroundMark x1="33111" y1="87778" x2="33111" y2="87778"/>
                        <a14:backgroundMark x1="32667" y1="87778" x2="32444" y2="87778"/>
                        <a14:backgroundMark x1="32444" y1="87778" x2="32444" y2="87778"/>
                        <a14:backgroundMark x1="38000" y1="87778" x2="37556" y2="87556"/>
                        <a14:backgroundMark x1="37556" y1="87556" x2="37556" y2="87556"/>
                        <a14:backgroundMark x1="38000" y1="87556" x2="38000" y2="87556"/>
                        <a14:backgroundMark x1="38889" y1="87556" x2="38889" y2="87556"/>
                        <a14:backgroundMark x1="39333" y1="87556" x2="39333" y2="87556"/>
                        <a14:backgroundMark x1="39333" y1="87556" x2="39333" y2="87556"/>
                        <a14:backgroundMark x1="39333" y1="87333" x2="39333" y2="87333"/>
                        <a14:backgroundMark x1="39333" y1="87333" x2="39333" y2="87333"/>
                        <a14:backgroundMark x1="38444" y1="87333" x2="38444" y2="87333"/>
                        <a14:backgroundMark x1="38222" y1="87333" x2="38222" y2="87333"/>
                        <a14:backgroundMark x1="37778" y1="87333" x2="37778" y2="87333"/>
                        <a14:backgroundMark x1="37556" y1="87333" x2="37556" y2="87333"/>
                        <a14:backgroundMark x1="41111" y1="86889" x2="41111" y2="8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8230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.makeuseof.com/wp-content/uploads/2017/06/CPU_Shutterstock.jpg?x85023">
            <a:extLst>
              <a:ext uri="{FF2B5EF4-FFF2-40B4-BE49-F238E27FC236}">
                <a16:creationId xmlns:a16="http://schemas.microsoft.com/office/drawing/2014/main" id="{8ECD0495-AAFA-49FE-88B3-092B79AC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645105"/>
            <a:ext cx="1872208" cy="105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iconexperience.com/_img/v_collection_png/512x512/shadow/keyboard_key_4.png">
            <a:extLst>
              <a:ext uri="{FF2B5EF4-FFF2-40B4-BE49-F238E27FC236}">
                <a16:creationId xmlns:a16="http://schemas.microsoft.com/office/drawing/2014/main" id="{BFE049EF-487D-4958-AD8F-1E209364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1596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iconexperience.com/_img/v_collection_png/512x512/shadow/keyboard_key_3.png">
            <a:extLst>
              <a:ext uri="{FF2B5EF4-FFF2-40B4-BE49-F238E27FC236}">
                <a16:creationId xmlns:a16="http://schemas.microsoft.com/office/drawing/2014/main" id="{07636DDB-B648-47AB-8CCC-38CC4BBB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7" y="451596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iconexperience.com/_img/v_collection_png/256x256/shadow/keyboard_key_empty.png">
            <a:extLst>
              <a:ext uri="{FF2B5EF4-FFF2-40B4-BE49-F238E27FC236}">
                <a16:creationId xmlns:a16="http://schemas.microsoft.com/office/drawing/2014/main" id="{2A1505E8-0446-4DC1-9A8A-CD729D1D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60" y="4535202"/>
            <a:ext cx="393576" cy="3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E4CD601A-EAA7-4FEE-8A52-3CBB0B2DCE5F}"/>
              </a:ext>
            </a:extLst>
          </p:cNvPr>
          <p:cNvSpPr txBox="1"/>
          <p:nvPr/>
        </p:nvSpPr>
        <p:spPr>
          <a:xfrm>
            <a:off x="1310460" y="449953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+</a:t>
            </a:r>
          </a:p>
        </p:txBody>
      </p:sp>
      <p:pic>
        <p:nvPicPr>
          <p:cNvPr id="2066" name="Picture 18" descr="http://schoolofthinking.org/wp-content/uploads/2017/08/Emoji_Icon_-_Thinking_grande.png">
            <a:extLst>
              <a:ext uri="{FF2B5EF4-FFF2-40B4-BE49-F238E27FC236}">
                <a16:creationId xmlns:a16="http://schemas.microsoft.com/office/drawing/2014/main" id="{2ED2A5AD-E2AE-494F-BB7E-AFC4E61B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78" y="3847470"/>
            <a:ext cx="619052" cy="6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AD5603D3-BCED-4BCE-B6F7-B0E697B333BF}"/>
              </a:ext>
            </a:extLst>
          </p:cNvPr>
          <p:cNvSpPr txBox="1"/>
          <p:nvPr/>
        </p:nvSpPr>
        <p:spPr>
          <a:xfrm>
            <a:off x="7020272" y="3893741"/>
            <a:ext cx="13248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 Black" panose="020B0A04020102020204" pitchFamily="34" charset="0"/>
              </a:rPr>
              <a:t>Sonuç 7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Graphic spid="10" grpId="0">
        <p:bldAsOne/>
      </p:bldGraphic>
      <p:bldP spid="12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GİRİŞ BİRİMLERİ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987574"/>
            <a:ext cx="3600400" cy="3816424"/>
          </a:xfrm>
        </p:spPr>
        <p:txBody>
          <a:bodyPr wrap="square">
            <a:noAutofit/>
          </a:bodyPr>
          <a:lstStyle/>
          <a:p>
            <a:r>
              <a:rPr lang="tr-TR" sz="2400" dirty="0"/>
              <a:t>Bilgisayarın kullanıcıdan bilgi almak için kullandığı donanımlara giriş birimi </a:t>
            </a:r>
            <a:br>
              <a:rPr lang="tr-TR" sz="2400" dirty="0"/>
            </a:br>
            <a:r>
              <a:rPr lang="tr-TR" sz="2400" dirty="0"/>
              <a:t>denir.</a:t>
            </a:r>
          </a:p>
          <a:p>
            <a:endParaRPr lang="tr-TR" sz="2400" dirty="0"/>
          </a:p>
          <a:p>
            <a:r>
              <a:rPr lang="tr-TR" sz="2400" dirty="0"/>
              <a:t>Örneğin fare, klavye.</a:t>
            </a:r>
          </a:p>
        </p:txBody>
      </p:sp>
      <p:pic>
        <p:nvPicPr>
          <p:cNvPr id="4098" name="Picture 2" descr="https://www.logitech.com/assets/65123/13/wireless-mouse-m590-multi-device-silent.png">
            <a:extLst>
              <a:ext uri="{FF2B5EF4-FFF2-40B4-BE49-F238E27FC236}">
                <a16:creationId xmlns:a16="http://schemas.microsoft.com/office/drawing/2014/main" id="{B6D6E4DE-E2D9-4710-A73D-CAA8CCD7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71550"/>
            <a:ext cx="1655639" cy="16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aming.logitech.com/assets/52530/35/g910-orion-spark-rgb-mechanical-gaming-keyboard.png">
            <a:extLst>
              <a:ext uri="{FF2B5EF4-FFF2-40B4-BE49-F238E27FC236}">
                <a16:creationId xmlns:a16="http://schemas.microsoft.com/office/drawing/2014/main" id="{BC0602A3-F320-4512-A8A9-C00A6E7D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7774"/>
            <a:ext cx="2816226" cy="18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dirty="0"/>
              <a:t>BİLGİSAYAR GİRİŞ DONANIMLARI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F2FE1D-26BD-4BAD-AA0B-3EE23D9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504056"/>
          </a:xfrm>
        </p:spPr>
        <p:txBody>
          <a:bodyPr/>
          <a:lstStyle/>
          <a:p>
            <a:pPr algn="ctr"/>
            <a:r>
              <a:rPr lang="tr-TR" dirty="0"/>
              <a:t>Şimdi bilgisayara bilgi giriş yapmak için kullanılan bazı donanımlara bakalım. </a:t>
            </a:r>
          </a:p>
        </p:txBody>
      </p:sp>
      <p:pic>
        <p:nvPicPr>
          <p:cNvPr id="19" name="Picture 6" descr="https://assets.logitech.com/assets/55370/hd-webcam-c310-gallery.png">
            <a:extLst>
              <a:ext uri="{FF2B5EF4-FFF2-40B4-BE49-F238E27FC236}">
                <a16:creationId xmlns:a16="http://schemas.microsoft.com/office/drawing/2014/main" id="{A0D9773D-2146-445D-8610-72EE67363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14" y="1973051"/>
            <a:ext cx="134130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that401ksite.com/wp-content/uploads/2017/08/scanner.png">
            <a:extLst>
              <a:ext uri="{FF2B5EF4-FFF2-40B4-BE49-F238E27FC236}">
                <a16:creationId xmlns:a16="http://schemas.microsoft.com/office/drawing/2014/main" id="{8C596321-6475-4D94-A3FE-54FF2000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61" y="3867894"/>
            <a:ext cx="1834420" cy="8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gaming.logitech.com/assets/47831/12/f710-gaming-gamepad-images.png">
            <a:extLst>
              <a:ext uri="{FF2B5EF4-FFF2-40B4-BE49-F238E27FC236}">
                <a16:creationId xmlns:a16="http://schemas.microsoft.com/office/drawing/2014/main" id="{5664C612-A948-40EE-A5D2-D4E6DAD3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42" y="1937047"/>
            <a:ext cx="186483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logitech.com/assets/65123/13/wireless-mouse-m590-multi-device-silent.png">
            <a:extLst>
              <a:ext uri="{FF2B5EF4-FFF2-40B4-BE49-F238E27FC236}">
                <a16:creationId xmlns:a16="http://schemas.microsoft.com/office/drawing/2014/main" id="{E1D64FC0-3F09-4DB1-A1E5-C52676A9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833"/>
            <a:ext cx="1607709" cy="16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gaming.logitech.com/assets/52530/35/g910-orion-spark-rgb-mechanical-gaming-keyboard.png">
            <a:extLst>
              <a:ext uri="{FF2B5EF4-FFF2-40B4-BE49-F238E27FC236}">
                <a16:creationId xmlns:a16="http://schemas.microsoft.com/office/drawing/2014/main" id="{AE72A971-D98C-4185-B88E-A304A6CC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16" y="3497097"/>
            <a:ext cx="1948446" cy="127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d1b4j0je2zat9y.cloudfront.net/21670/product_visual1/700x488/16006183">
            <a:extLst>
              <a:ext uri="{FF2B5EF4-FFF2-40B4-BE49-F238E27FC236}">
                <a16:creationId xmlns:a16="http://schemas.microsoft.com/office/drawing/2014/main" id="{CD257685-A2F3-4D2E-899B-86BE568AC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903957"/>
            <a:ext cx="748327" cy="12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obsidian-pc.com/media/catalog/product/cache/1/thumbnail/279x273/9df78eab33525d08d6e5fb8d27136e95/a/s/asus-usb-dvdrw_1.png">
            <a:extLst>
              <a:ext uri="{FF2B5EF4-FFF2-40B4-BE49-F238E27FC236}">
                <a16:creationId xmlns:a16="http://schemas.microsoft.com/office/drawing/2014/main" id="{0DA065A0-2B0A-41F2-8214-5DE01452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3838"/>
            <a:ext cx="1519377" cy="148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6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6F4241-D09C-4588-BC24-C32410A3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İŞLEM BİRİMİ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B68F18-56CA-43E3-A92C-DFCC8308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987574"/>
            <a:ext cx="7200800" cy="1008112"/>
          </a:xfrm>
        </p:spPr>
        <p:txBody>
          <a:bodyPr/>
          <a:lstStyle/>
          <a:p>
            <a:r>
              <a:rPr lang="tr-TR" dirty="0"/>
              <a:t>Bilgisayarın düşünen kısmıdır. Yani beynidir. Tüm hesapların </a:t>
            </a:r>
            <a:br>
              <a:rPr lang="tr-TR" dirty="0"/>
            </a:br>
            <a:r>
              <a:rPr lang="tr-TR" dirty="0"/>
              <a:t>ve kontrollerin yapıldığı birimdir.</a:t>
            </a:r>
          </a:p>
        </p:txBody>
      </p:sp>
      <p:pic>
        <p:nvPicPr>
          <p:cNvPr id="5122" name="Picture 2" descr="https://www.widerfunnel.com/wp-content/uploads/2013/12/brain-CPU.png">
            <a:extLst>
              <a:ext uri="{FF2B5EF4-FFF2-40B4-BE49-F238E27FC236}">
                <a16:creationId xmlns:a16="http://schemas.microsoft.com/office/drawing/2014/main" id="{DFB89EF4-C0BB-4C3F-B608-53CDFAA38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8155"/>
          <a:stretch/>
        </p:blipFill>
        <p:spPr bwMode="auto">
          <a:xfrm>
            <a:off x="1907704" y="2283718"/>
            <a:ext cx="3096344" cy="2199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thmb.tqn.com/kdYmyRnPZdUNvQkOk-61ZOqLqiI=/1280x847/filters:no_upscale():fill(FFCC00,1)/about/164921876-56a1b45c3df78cf7726d39d4.jpg">
            <a:extLst>
              <a:ext uri="{FF2B5EF4-FFF2-40B4-BE49-F238E27FC236}">
                <a16:creationId xmlns:a16="http://schemas.microsoft.com/office/drawing/2014/main" id="{830CFBB4-2FF5-4368-8B6E-CDD43C1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94691"/>
            <a:ext cx="3241328" cy="21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dirty="0"/>
              <a:t>MERKEZİ İŞLEM BİRİMİ - İŞLEMCİ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F2FE1D-26BD-4BAD-AA0B-3EE23D9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9582"/>
            <a:ext cx="8784976" cy="1224136"/>
          </a:xfrm>
        </p:spPr>
        <p:txBody>
          <a:bodyPr/>
          <a:lstStyle/>
          <a:p>
            <a:r>
              <a:rPr lang="tr-TR" dirty="0"/>
              <a:t>Merkezi işlem birimi olan </a:t>
            </a:r>
            <a:r>
              <a:rPr lang="tr-TR" b="1" dirty="0"/>
              <a:t>İşlemci,</a:t>
            </a:r>
            <a:r>
              <a:rPr lang="tr-TR" dirty="0"/>
              <a:t> bilgisayar kasası içerisinde yer </a:t>
            </a:r>
            <a:br>
              <a:rPr lang="tr-TR" dirty="0"/>
            </a:br>
            <a:r>
              <a:rPr lang="tr-TR" dirty="0"/>
              <a:t>alır. Bilgisayarda yapılan tüm matematiksel ve mantıksal işlemlerden </a:t>
            </a:r>
            <a:br>
              <a:rPr lang="tr-TR" dirty="0"/>
            </a:br>
            <a:r>
              <a:rPr lang="tr-TR" dirty="0"/>
              <a:t>sorumludur.</a:t>
            </a:r>
          </a:p>
        </p:txBody>
      </p:sp>
      <p:pic>
        <p:nvPicPr>
          <p:cNvPr id="15364" name="Picture 4" descr="https://www.masterdc.com/images/photos/th-how-do-processors-work-cpu-explained-virtual-model-arm1.jpg">
            <a:extLst>
              <a:ext uri="{FF2B5EF4-FFF2-40B4-BE49-F238E27FC236}">
                <a16:creationId xmlns:a16="http://schemas.microsoft.com/office/drawing/2014/main" id="{D20BBE03-5908-4D03-A916-B859A70E3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67995"/>
            <a:ext cx="3960440" cy="240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pu hand ile ilgili görsel sonucu">
            <a:extLst>
              <a:ext uri="{FF2B5EF4-FFF2-40B4-BE49-F238E27FC236}">
                <a16:creationId xmlns:a16="http://schemas.microsoft.com/office/drawing/2014/main" id="{5F5337C1-E424-42D8-867E-F3F4C1D7E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8"/>
          <a:stretch/>
        </p:blipFill>
        <p:spPr bwMode="auto">
          <a:xfrm>
            <a:off x="323528" y="2266604"/>
            <a:ext cx="2925342" cy="25859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ÇIKIŞ BİRİMLERİ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885277"/>
            <a:ext cx="3168352" cy="3816424"/>
          </a:xfrm>
        </p:spPr>
        <p:txBody>
          <a:bodyPr wrap="square">
            <a:noAutofit/>
          </a:bodyPr>
          <a:lstStyle/>
          <a:p>
            <a:r>
              <a:rPr lang="tr-TR" sz="2400" dirty="0"/>
              <a:t>Bilgisayarın yaptığı </a:t>
            </a:r>
            <a:br>
              <a:rPr lang="tr-TR" sz="2400" dirty="0"/>
            </a:br>
            <a:r>
              <a:rPr lang="tr-TR" sz="2400" dirty="0"/>
              <a:t>işlem sonuçlarını </a:t>
            </a:r>
            <a:br>
              <a:rPr lang="tr-TR" sz="2400" dirty="0"/>
            </a:br>
            <a:r>
              <a:rPr lang="tr-TR" sz="2400" dirty="0"/>
              <a:t>kullanıcıya sunduğu </a:t>
            </a:r>
            <a:br>
              <a:rPr lang="tr-TR" sz="2400" dirty="0"/>
            </a:br>
            <a:r>
              <a:rPr lang="tr-TR" sz="2400" dirty="0"/>
              <a:t>donanımlara çıkış </a:t>
            </a:r>
            <a:br>
              <a:rPr lang="tr-TR" sz="2400" dirty="0"/>
            </a:br>
            <a:r>
              <a:rPr lang="tr-TR" sz="2400" dirty="0"/>
              <a:t>birimi denir.</a:t>
            </a:r>
          </a:p>
          <a:p>
            <a:endParaRPr lang="tr-TR" sz="2400" dirty="0"/>
          </a:p>
          <a:p>
            <a:r>
              <a:rPr lang="tr-TR" sz="2400" dirty="0"/>
              <a:t>Örneğin ekran, yazıcı.</a:t>
            </a:r>
          </a:p>
        </p:txBody>
      </p:sp>
      <p:pic>
        <p:nvPicPr>
          <p:cNvPr id="3074" name="Picture 2" descr="http://ssl-product-images.www8-hp.com/digmedialib/prodimg/lowres/c04938860.png">
            <a:extLst>
              <a:ext uri="{FF2B5EF4-FFF2-40B4-BE49-F238E27FC236}">
                <a16:creationId xmlns:a16="http://schemas.microsoft.com/office/drawing/2014/main" id="{C3781D84-2524-4425-AA91-26A1FA0E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6" y="1043087"/>
            <a:ext cx="2736304" cy="205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pprintersupportsite.files.wordpress.com/2015/11/unpack-the-actual-computer-printer.png">
            <a:extLst>
              <a:ext uri="{FF2B5EF4-FFF2-40B4-BE49-F238E27FC236}">
                <a16:creationId xmlns:a16="http://schemas.microsoft.com/office/drawing/2014/main" id="{315CDB82-10F4-46AE-B494-E388FF2C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42" y="3278010"/>
            <a:ext cx="2368873" cy="177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dirty="0"/>
              <a:t>BİLGİSAYAR ÇIKIŞ DONANIMLARI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F2FE1D-26BD-4BAD-AA0B-3EE23D9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7574"/>
            <a:ext cx="8784976" cy="864096"/>
          </a:xfrm>
        </p:spPr>
        <p:txBody>
          <a:bodyPr/>
          <a:lstStyle/>
          <a:p>
            <a:pPr algn="ctr"/>
            <a:r>
              <a:rPr lang="tr-TR" dirty="0"/>
              <a:t>Şimdi de bilgisayarın oluşturduğu bilgiyi bizim almamızı sağlayan </a:t>
            </a:r>
            <a:br>
              <a:rPr lang="tr-TR" dirty="0"/>
            </a:br>
            <a:r>
              <a:rPr lang="tr-TR" dirty="0"/>
              <a:t>donanımlara göz atalım.</a:t>
            </a:r>
          </a:p>
        </p:txBody>
      </p:sp>
      <p:pic>
        <p:nvPicPr>
          <p:cNvPr id="11" name="Picture 2" descr="http://ssl-product-images.www8-hp.com/digmedialib/prodimg/lowres/c04938860.png">
            <a:extLst>
              <a:ext uri="{FF2B5EF4-FFF2-40B4-BE49-F238E27FC236}">
                <a16:creationId xmlns:a16="http://schemas.microsoft.com/office/drawing/2014/main" id="{85C03941-2EA2-4AEE-A7A1-B0D0321D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976577"/>
            <a:ext cx="1927267" cy="144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hpprintersupportsite.files.wordpress.com/2015/11/unpack-the-actual-computer-printer.png">
            <a:extLst>
              <a:ext uri="{FF2B5EF4-FFF2-40B4-BE49-F238E27FC236}">
                <a16:creationId xmlns:a16="http://schemas.microsoft.com/office/drawing/2014/main" id="{33A39377-5B3B-4CAE-ABEF-742C6307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73181"/>
            <a:ext cx="2013090" cy="15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assets.logitech.com/assets/64875/9/z313-computer-speaker-system.png">
            <a:extLst>
              <a:ext uri="{FF2B5EF4-FFF2-40B4-BE49-F238E27FC236}">
                <a16:creationId xmlns:a16="http://schemas.microsoft.com/office/drawing/2014/main" id="{9CA51225-11B3-4B08-9714-F78CC423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6" y="1664583"/>
            <a:ext cx="2323988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2llddowri9p3s.cloudfront.net/media/catalog/product/cache/1/image/940x587/9df78eab33525d08d6e5fb8d27136e95/s/t/stealth-450-a-900x927.png">
            <a:extLst>
              <a:ext uri="{FF2B5EF4-FFF2-40B4-BE49-F238E27FC236}">
                <a16:creationId xmlns:a16="http://schemas.microsoft.com/office/drawing/2014/main" id="{865E4FA2-CAC6-452F-BC54-C8237CE38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1" r="26387"/>
          <a:stretch/>
        </p:blipFill>
        <p:spPr bwMode="auto">
          <a:xfrm>
            <a:off x="7452320" y="3284450"/>
            <a:ext cx="1296144" cy="16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DEPOLAMA BİRİMLERİ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882812"/>
            <a:ext cx="3456384" cy="3816424"/>
          </a:xfrm>
        </p:spPr>
        <p:txBody>
          <a:bodyPr wrap="square">
            <a:noAutofit/>
          </a:bodyPr>
          <a:lstStyle/>
          <a:p>
            <a:r>
              <a:rPr lang="tr-TR" sz="2400" dirty="0"/>
              <a:t>Bilgisayarda müziklerin, resimlerin ve her türlü </a:t>
            </a:r>
            <a:br>
              <a:rPr lang="tr-TR" sz="2400" dirty="0"/>
            </a:br>
            <a:r>
              <a:rPr lang="tr-TR" sz="2400" dirty="0"/>
              <a:t>bilginin saklandığını </a:t>
            </a:r>
            <a:br>
              <a:rPr lang="tr-TR" sz="2400" dirty="0"/>
            </a:br>
            <a:r>
              <a:rPr lang="tr-TR" sz="2400" dirty="0"/>
              <a:t>donanımlardır.</a:t>
            </a:r>
          </a:p>
          <a:p>
            <a:endParaRPr lang="tr-TR" sz="2400" dirty="0"/>
          </a:p>
          <a:p>
            <a:r>
              <a:rPr lang="tr-TR" sz="2400" dirty="0"/>
              <a:t>Örneğin, CD, DVD, </a:t>
            </a:r>
            <a:br>
              <a:rPr lang="tr-TR" sz="2400" dirty="0"/>
            </a:br>
            <a:r>
              <a:rPr lang="tr-TR" sz="2400" dirty="0"/>
              <a:t>Flaş bellek.</a:t>
            </a:r>
          </a:p>
        </p:txBody>
      </p:sp>
      <p:pic>
        <p:nvPicPr>
          <p:cNvPr id="16386" name="Picture 2" descr="http://mediad.publicbroadcasting.net/p/weaa/files/201501/cd.png">
            <a:extLst>
              <a:ext uri="{FF2B5EF4-FFF2-40B4-BE49-F238E27FC236}">
                <a16:creationId xmlns:a16="http://schemas.microsoft.com/office/drawing/2014/main" id="{EB661392-0147-4098-824C-BA7B5682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8715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fanart.tv/detailpreview/fanart/movies/109445/moviedisc/frozen-53ff653212974.png">
            <a:extLst>
              <a:ext uri="{FF2B5EF4-FFF2-40B4-BE49-F238E27FC236}">
                <a16:creationId xmlns:a16="http://schemas.microsoft.com/office/drawing/2014/main" id="{F63559A4-FCBF-4BA1-B787-FF423FE2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58" y="2067694"/>
            <a:ext cx="1481879" cy="14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picscdn.redblue.de/doi/pixelboxx-mss-57936949/fee_786_587_png/SANDISK-16-GB-Cruzer-Blade-USB-2.0-Ta%C5%9F%C4%B1nabilir-Bellek-SDCZ50-016G-B35">
            <a:extLst>
              <a:ext uri="{FF2B5EF4-FFF2-40B4-BE49-F238E27FC236}">
                <a16:creationId xmlns:a16="http://schemas.microsoft.com/office/drawing/2014/main" id="{D6C495FC-E0D6-4569-8F61-6DA8DA7B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36" y="3549573"/>
            <a:ext cx="1643087" cy="12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altLang="ko-KR" dirty="0"/>
              <a:t>DEPOLAMA BİRİMLERİ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F2FE1D-26BD-4BAD-AA0B-3EE23D9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504056"/>
          </a:xfrm>
        </p:spPr>
        <p:txBody>
          <a:bodyPr/>
          <a:lstStyle/>
          <a:p>
            <a:pPr algn="ctr"/>
            <a:r>
              <a:rPr lang="tr-TR" dirty="0"/>
              <a:t>Bilgisayarda oluşturduğumuz dosyaları nerede saklıyoruz?</a:t>
            </a:r>
          </a:p>
        </p:txBody>
      </p:sp>
      <p:pic>
        <p:nvPicPr>
          <p:cNvPr id="17410" name="Picture 2" descr="http://cdn.mos.cms.futurecdn.net/fEC2cBzKpbVmks24QV2yeP.png">
            <a:extLst>
              <a:ext uri="{FF2B5EF4-FFF2-40B4-BE49-F238E27FC236}">
                <a16:creationId xmlns:a16="http://schemas.microsoft.com/office/drawing/2014/main" id="{8F836E7C-5B43-45C4-9A4F-3E6D6200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73" y="2049215"/>
            <a:ext cx="2381464" cy="13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cdn4.iconfinder.com/data/icons/Antares_Complete_Pack/512/Devices/CD-RW.png">
            <a:extLst>
              <a:ext uri="{FF2B5EF4-FFF2-40B4-BE49-F238E27FC236}">
                <a16:creationId xmlns:a16="http://schemas.microsoft.com/office/drawing/2014/main" id="{2FA9E0AF-DE5A-43A5-B77E-E1E964C9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347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cdn4.iconfinder.com/data/icons/Antares_Complete_Pack/512/Devices/DVD%202.png">
            <a:extLst>
              <a:ext uri="{FF2B5EF4-FFF2-40B4-BE49-F238E27FC236}">
                <a16:creationId xmlns:a16="http://schemas.microsoft.com/office/drawing/2014/main" id="{A111217C-FFAE-48C0-B2B6-E0853C93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3478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pngimg.com/uploads/usb/usb_PNG8885.png">
            <a:extLst>
              <a:ext uri="{FF2B5EF4-FFF2-40B4-BE49-F238E27FC236}">
                <a16:creationId xmlns:a16="http://schemas.microsoft.com/office/drawing/2014/main" id="{3B5A9EBA-CB74-4CAB-AFD4-BF13C034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6" y="3584600"/>
            <a:ext cx="1262608" cy="12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s://lh6.ggpht.com/VJLv0KxyOKmX_A8caedXn-DVLkv5Bq4cRHKXansqeTgbT1zcC8D4nqaAzvPwO_Lo4A=w300">
            <a:extLst>
              <a:ext uri="{FF2B5EF4-FFF2-40B4-BE49-F238E27FC236}">
                <a16:creationId xmlns:a16="http://schemas.microsoft.com/office/drawing/2014/main" id="{2317D051-8B60-4462-A217-1BBF71B6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1870"/>
            <a:ext cx="1165738" cy="11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icons.iconarchive.com/icons/jonathan-rey/device/256/Samsung-HXMU050DA-USB-HardDisk-icon.png">
            <a:extLst>
              <a:ext uri="{FF2B5EF4-FFF2-40B4-BE49-F238E27FC236}">
                <a16:creationId xmlns:a16="http://schemas.microsoft.com/office/drawing/2014/main" id="{AE0D4DD2-E74F-48E4-A283-FDF091C4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47814"/>
            <a:ext cx="1801280" cy="18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E937EB94-B972-4A62-8B5E-F79BE20F0D7B}"/>
              </a:ext>
            </a:extLst>
          </p:cNvPr>
          <p:cNvSpPr txBox="1"/>
          <p:nvPr/>
        </p:nvSpPr>
        <p:spPr>
          <a:xfrm>
            <a:off x="4565938" y="3584600"/>
            <a:ext cx="1512168" cy="307777"/>
          </a:xfrm>
          <a:prstGeom prst="wedgeRectCallout">
            <a:avLst>
              <a:gd name="adj1" fmla="val 22764"/>
              <a:gd name="adj2" fmla="val -78474"/>
            </a:avLst>
          </a:prstGeom>
          <a:solidFill>
            <a:schemeClr val="accent3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SABİT DİSK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51EA85D2-F51D-4B98-9EEB-72339E3B2EC1}"/>
              </a:ext>
            </a:extLst>
          </p:cNvPr>
          <p:cNvSpPr txBox="1"/>
          <p:nvPr/>
        </p:nvSpPr>
        <p:spPr>
          <a:xfrm>
            <a:off x="7236296" y="2283718"/>
            <a:ext cx="1537800" cy="523220"/>
          </a:xfrm>
          <a:prstGeom prst="wedgeRectCallout">
            <a:avLst>
              <a:gd name="adj1" fmla="val -22286"/>
              <a:gd name="adj2" fmla="val 78273"/>
            </a:avLst>
          </a:prstGeom>
          <a:solidFill>
            <a:schemeClr val="accent4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TAŞINABİLİR DİSK</a:t>
            </a:r>
            <a:endParaRPr lang="tr-T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18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dirty="0"/>
              <a:t>SORUNLARA ÇÖZÜMLER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F2FE1D-26BD-4BAD-AA0B-3EE23D9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7574"/>
            <a:ext cx="8784976" cy="136815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Öncelikle şunu kabul edelim. </a:t>
            </a:r>
            <a:r>
              <a:rPr lang="tr-TR" b="1" dirty="0"/>
              <a:t>«Hiçbir bilgisayar sorunsuz çalışmaz»</a:t>
            </a:r>
          </a:p>
          <a:p>
            <a:endParaRPr lang="tr-TR" dirty="0"/>
          </a:p>
          <a:p>
            <a:r>
              <a:rPr lang="tr-TR" dirty="0"/>
              <a:t>Bilgisayarda karşılaştığımız sorunların çözümü aslında </a:t>
            </a:r>
            <a:r>
              <a:rPr lang="tr-TR" b="1" dirty="0"/>
              <a:t>çok basit </a:t>
            </a:r>
            <a:r>
              <a:rPr lang="tr-TR" dirty="0"/>
              <a:t>olabilir. </a:t>
            </a:r>
            <a:br>
              <a:rPr lang="tr-TR" dirty="0"/>
            </a:br>
            <a:r>
              <a:rPr lang="tr-TR" dirty="0"/>
              <a:t>Gelin şimdi bilgisayarında </a:t>
            </a:r>
            <a:r>
              <a:rPr lang="tr-TR"/>
              <a:t>sorun yaşayan </a:t>
            </a:r>
            <a:r>
              <a:rPr lang="tr-TR" dirty="0"/>
              <a:t>bazı kişilere çeşitli çözüm </a:t>
            </a:r>
            <a:br>
              <a:rPr lang="tr-TR" dirty="0"/>
            </a:br>
            <a:r>
              <a:rPr lang="tr-TR" dirty="0"/>
              <a:t>önerileri sunalım.</a:t>
            </a:r>
          </a:p>
        </p:txBody>
      </p:sp>
      <p:pic>
        <p:nvPicPr>
          <p:cNvPr id="18434" name="Picture 2" descr="http://zdnet4.cbsistatic.com/hub/i/r/2014/08/27/2591a771-2db6-11e4-9e6a-00505685119a/resize/1170x878/46f0efdbbeb0a5dd9d04c4f488219fa1/diagnostics-broken-laptop.jpg">
            <a:extLst>
              <a:ext uri="{FF2B5EF4-FFF2-40B4-BE49-F238E27FC236}">
                <a16:creationId xmlns:a16="http://schemas.microsoft.com/office/drawing/2014/main" id="{198AA5A6-D1C4-4453-AA81-E3FD71AF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15766"/>
            <a:ext cx="3209553" cy="2139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7029" y="103108"/>
            <a:ext cx="7524328" cy="884466"/>
          </a:xfrm>
        </p:spPr>
        <p:txBody>
          <a:bodyPr/>
          <a:lstStyle/>
          <a:p>
            <a:r>
              <a:rPr lang="tr-TR" altLang="ko-KR" dirty="0"/>
              <a:t>BİLGİSAYAR NEDİR?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987574"/>
            <a:ext cx="3423174" cy="3816424"/>
          </a:xfrm>
        </p:spPr>
        <p:txBody>
          <a:bodyPr wrap="square">
            <a:normAutofit/>
          </a:bodyPr>
          <a:lstStyle/>
          <a:p>
            <a:r>
              <a:rPr lang="tr-TR" sz="2400" b="1" dirty="0"/>
              <a:t>Bilgisayar</a:t>
            </a:r>
            <a:r>
              <a:rPr lang="tr-TR" sz="2400" dirty="0"/>
              <a:t>, </a:t>
            </a:r>
            <a:br>
              <a:rPr lang="tr-TR" sz="2400" dirty="0"/>
            </a:br>
            <a:r>
              <a:rPr lang="tr-TR" sz="2400" dirty="0"/>
              <a:t>kullanıcının girdiği </a:t>
            </a:r>
            <a:br>
              <a:rPr lang="tr-TR" sz="2400" dirty="0"/>
            </a:br>
            <a:r>
              <a:rPr lang="tr-TR" sz="2400" dirty="0"/>
              <a:t>bilgilerin üzerinde </a:t>
            </a:r>
            <a:br>
              <a:rPr lang="tr-TR" sz="2400" dirty="0"/>
            </a:br>
            <a:r>
              <a:rPr lang="tr-TR" sz="2400" dirty="0"/>
              <a:t>çeşitli işlemler yapan </a:t>
            </a:r>
            <a:br>
              <a:rPr lang="tr-TR" sz="2400" dirty="0"/>
            </a:br>
            <a:r>
              <a:rPr lang="tr-TR" sz="2400" dirty="0"/>
              <a:t>ve bu işlemlerini </a:t>
            </a:r>
            <a:br>
              <a:rPr lang="tr-TR" sz="2400" dirty="0"/>
            </a:br>
            <a:r>
              <a:rPr lang="tr-TR" sz="2400" dirty="0"/>
              <a:t>sonucunu saklayabilen, gösterebilen elektronik </a:t>
            </a:r>
            <a:br>
              <a:rPr lang="tr-TR" sz="2400" dirty="0"/>
            </a:br>
            <a:r>
              <a:rPr lang="tr-TR" sz="2400" dirty="0"/>
              <a:t>bir cihazdır.</a:t>
            </a:r>
          </a:p>
        </p:txBody>
      </p:sp>
      <p:pic>
        <p:nvPicPr>
          <p:cNvPr id="1026" name="Picture 2" descr="https://www.guidingtech.com/assets/postimages/2015/04/shutterstock_148831151-e1429555051846.jpg">
            <a:extLst>
              <a:ext uri="{FF2B5EF4-FFF2-40B4-BE49-F238E27FC236}">
                <a16:creationId xmlns:a16="http://schemas.microsoft.com/office/drawing/2014/main" id="{441ED7C1-C60A-4AB1-9128-0FDB55DCC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11373" r="4260" b="11373"/>
          <a:stretch/>
        </p:blipFill>
        <p:spPr bwMode="auto">
          <a:xfrm>
            <a:off x="5292080" y="1707654"/>
            <a:ext cx="3661862" cy="21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GÖRÜNTÜ VAR SES YOK!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885277"/>
            <a:ext cx="3312368" cy="2478561"/>
          </a:xfrm>
        </p:spPr>
        <p:txBody>
          <a:bodyPr wrap="square">
            <a:noAutofit/>
          </a:bodyPr>
          <a:lstStyle/>
          <a:p>
            <a:r>
              <a:rPr lang="tr-TR" sz="2400" dirty="0"/>
              <a:t>Ayşe’nin bilgisayarında yüzlerce müzik var </a:t>
            </a:r>
            <a:br>
              <a:rPr lang="tr-TR" sz="2400" dirty="0"/>
            </a:br>
            <a:r>
              <a:rPr lang="tr-TR" sz="2400" dirty="0"/>
              <a:t>fakat hangi müziği </a:t>
            </a:r>
            <a:br>
              <a:rPr lang="tr-TR" sz="2400" dirty="0"/>
            </a:br>
            <a:r>
              <a:rPr lang="tr-TR" sz="2400" dirty="0"/>
              <a:t>açsa sesi çıkmıyor, </a:t>
            </a:r>
            <a:br>
              <a:rPr lang="tr-TR" sz="2400" dirty="0"/>
            </a:br>
            <a:r>
              <a:rPr lang="tr-TR" sz="2400" dirty="0"/>
              <a:t>sizce sorun ne olabilir?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1B620C-4575-4AAA-B435-3A0BA4499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r="5085"/>
          <a:stretch/>
        </p:blipFill>
        <p:spPr>
          <a:xfrm>
            <a:off x="1602770" y="1131590"/>
            <a:ext cx="3888432" cy="3182679"/>
          </a:xfrm>
          <a:prstGeom prst="rect">
            <a:avLst/>
          </a:prstGeom>
        </p:spPr>
      </p:pic>
      <p:pic>
        <p:nvPicPr>
          <p:cNvPr id="19458" name="Picture 2" descr="http://plotandscatter.com/assets/images/questions.png">
            <a:extLst>
              <a:ext uri="{FF2B5EF4-FFF2-40B4-BE49-F238E27FC236}">
                <a16:creationId xmlns:a16="http://schemas.microsoft.com/office/drawing/2014/main" id="{85748622-FEAE-40F6-A2C2-390307C3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56" y="3219822"/>
            <a:ext cx="26686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İNTERNET GİTTİ!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059582"/>
            <a:ext cx="3528392" cy="2478561"/>
          </a:xfrm>
        </p:spPr>
        <p:txBody>
          <a:bodyPr wrap="square">
            <a:noAutofit/>
          </a:bodyPr>
          <a:lstStyle/>
          <a:p>
            <a:r>
              <a:rPr lang="tr-TR" sz="2400" dirty="0"/>
              <a:t>Arda Bilişim ödevini </a:t>
            </a:r>
            <a:br>
              <a:rPr lang="tr-TR" sz="2400" dirty="0"/>
            </a:br>
            <a:r>
              <a:rPr lang="tr-TR" sz="2400" dirty="0"/>
              <a:t>araştırması için internete girmesi gerekiyor ama </a:t>
            </a:r>
            <a:br>
              <a:rPr lang="tr-TR" sz="2400" dirty="0"/>
            </a:br>
            <a:r>
              <a:rPr lang="tr-TR" sz="2400" dirty="0"/>
              <a:t>hiçbir sayfa açılmıyor, </a:t>
            </a:r>
            <a:br>
              <a:rPr lang="tr-TR" sz="2400" dirty="0"/>
            </a:br>
            <a:r>
              <a:rPr lang="tr-TR" sz="2400" dirty="0"/>
              <a:t>sizce sorun ne olabilir?</a:t>
            </a:r>
          </a:p>
        </p:txBody>
      </p:sp>
      <p:pic>
        <p:nvPicPr>
          <p:cNvPr id="19458" name="Picture 2" descr="http://plotandscatter.com/assets/images/questions.png">
            <a:extLst>
              <a:ext uri="{FF2B5EF4-FFF2-40B4-BE49-F238E27FC236}">
                <a16:creationId xmlns:a16="http://schemas.microsoft.com/office/drawing/2014/main" id="{85748622-FEAE-40F6-A2C2-390307C3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63838"/>
            <a:ext cx="26686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tektype.files.wordpress.com/2010/06/surprised-kid-for-internet-safety-article1.jpg">
            <a:extLst>
              <a:ext uri="{FF2B5EF4-FFF2-40B4-BE49-F238E27FC236}">
                <a16:creationId xmlns:a16="http://schemas.microsoft.com/office/drawing/2014/main" id="{774613B8-219D-4A14-A4BB-0042E9E48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/>
          <a:stretch/>
        </p:blipFill>
        <p:spPr bwMode="auto">
          <a:xfrm>
            <a:off x="5351818" y="1131590"/>
            <a:ext cx="3707904" cy="278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6822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YAZICIM ÇALIŞMIYOR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884466"/>
            <a:ext cx="3312368" cy="2478561"/>
          </a:xfrm>
        </p:spPr>
        <p:txBody>
          <a:bodyPr wrap="square">
            <a:noAutofit/>
          </a:bodyPr>
          <a:lstStyle/>
          <a:p>
            <a:r>
              <a:rPr lang="tr-TR" sz="2400" dirty="0"/>
              <a:t>Seda hanım tatil </a:t>
            </a:r>
            <a:br>
              <a:rPr lang="tr-TR" sz="2400" dirty="0"/>
            </a:br>
            <a:r>
              <a:rPr lang="tr-TR" sz="2400" dirty="0"/>
              <a:t>fotoğrafını yazıcıdan </a:t>
            </a:r>
            <a:br>
              <a:rPr lang="tr-TR" sz="2400" dirty="0"/>
            </a:br>
            <a:r>
              <a:rPr lang="tr-TR" sz="2400" dirty="0"/>
              <a:t>çıkarmak istiyor ama </a:t>
            </a:r>
            <a:br>
              <a:rPr lang="tr-TR" sz="2400" dirty="0"/>
            </a:br>
            <a:r>
              <a:rPr lang="tr-TR" sz="2400" dirty="0"/>
              <a:t>yazıcı bir türlü </a:t>
            </a:r>
            <a:br>
              <a:rPr lang="tr-TR" sz="2400" dirty="0"/>
            </a:br>
            <a:r>
              <a:rPr lang="tr-TR" sz="2400" dirty="0"/>
              <a:t>kağıda basmıyor, </a:t>
            </a:r>
            <a:br>
              <a:rPr lang="tr-TR" sz="2400" dirty="0"/>
            </a:br>
            <a:r>
              <a:rPr lang="tr-TR" sz="2400" dirty="0"/>
              <a:t>sizce sorun ne olabilir?</a:t>
            </a:r>
          </a:p>
        </p:txBody>
      </p:sp>
      <p:pic>
        <p:nvPicPr>
          <p:cNvPr id="19458" name="Picture 2" descr="http://plotandscatter.com/assets/images/questions.png">
            <a:extLst>
              <a:ext uri="{FF2B5EF4-FFF2-40B4-BE49-F238E27FC236}">
                <a16:creationId xmlns:a16="http://schemas.microsoft.com/office/drawing/2014/main" id="{85748622-FEAE-40F6-A2C2-390307C3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64" y="3352412"/>
            <a:ext cx="26686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inkjetkiosk.com.au/blog/wp-content/uploads/2013/12/company-of-cartridges.jpg">
            <a:extLst>
              <a:ext uri="{FF2B5EF4-FFF2-40B4-BE49-F238E27FC236}">
                <a16:creationId xmlns:a16="http://schemas.microsoft.com/office/drawing/2014/main" id="{0A2F055C-FB46-41E1-9E30-B1D57F85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57" y="1419622"/>
            <a:ext cx="395015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561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83718"/>
            <a:ext cx="3363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TEŞEKKÜRLER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altLang="ko-KR" dirty="0"/>
              <a:t>BİLGİSAYARI TANIYALIM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F2FE1D-26BD-4BAD-AA0B-3EE23D9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792088"/>
          </a:xfrm>
        </p:spPr>
        <p:txBody>
          <a:bodyPr/>
          <a:lstStyle/>
          <a:p>
            <a:r>
              <a:rPr lang="tr-TR" dirty="0"/>
              <a:t>Bilgisayar </a:t>
            </a:r>
            <a:r>
              <a:rPr lang="tr-TR" b="1" dirty="0"/>
              <a:t>«donanım» </a:t>
            </a:r>
            <a:r>
              <a:rPr lang="tr-TR" dirty="0"/>
              <a:t>ve </a:t>
            </a:r>
            <a:r>
              <a:rPr lang="tr-TR" b="1" dirty="0"/>
              <a:t>«yazılım» </a:t>
            </a:r>
            <a:r>
              <a:rPr lang="tr-TR" dirty="0"/>
              <a:t>adı verilen iki temel bileşenden oluşur.</a:t>
            </a:r>
          </a:p>
        </p:txBody>
      </p:sp>
      <p:pic>
        <p:nvPicPr>
          <p:cNvPr id="6146" name="Picture 2" descr="https://userscontent2.emaze.com/images/935c4b53-e86f-4fdc-b33f-96c69521fb32/6f92de1312f9b92f051bd8cebe2809b7.png">
            <a:extLst>
              <a:ext uri="{FF2B5EF4-FFF2-40B4-BE49-F238E27FC236}">
                <a16:creationId xmlns:a16="http://schemas.microsoft.com/office/drawing/2014/main" id="{7D970963-1034-41D7-92A8-99FF76AE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8" y="1993481"/>
            <a:ext cx="4176464" cy="21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ark.ac.in/wp-content/uploads/2015/04/com-apps1.jpg">
            <a:extLst>
              <a:ext uri="{FF2B5EF4-FFF2-40B4-BE49-F238E27FC236}">
                <a16:creationId xmlns:a16="http://schemas.microsoft.com/office/drawing/2014/main" id="{B0F38AAE-CCEC-47D8-AB67-12A7DCDA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9563"/>
            <a:ext cx="3268018" cy="22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3C64AB1-B309-4F84-8F2B-75198E23BEBE}"/>
              </a:ext>
            </a:extLst>
          </p:cNvPr>
          <p:cNvSpPr txBox="1"/>
          <p:nvPr/>
        </p:nvSpPr>
        <p:spPr>
          <a:xfrm>
            <a:off x="1619672" y="4371950"/>
            <a:ext cx="1800200" cy="369332"/>
          </a:xfrm>
          <a:prstGeom prst="wedgeRectCallout">
            <a:avLst>
              <a:gd name="adj1" fmla="val -19523"/>
              <a:gd name="adj2" fmla="val -77882"/>
            </a:avLst>
          </a:prstGeom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Arial Black" panose="020B0A04020102020204" pitchFamily="34" charset="0"/>
              </a:rPr>
              <a:t>DONANIM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93D2DBD-7A2B-446B-BAC9-506A22CAE728}"/>
              </a:ext>
            </a:extLst>
          </p:cNvPr>
          <p:cNvSpPr txBox="1"/>
          <p:nvPr/>
        </p:nvSpPr>
        <p:spPr>
          <a:xfrm>
            <a:off x="6444208" y="4390023"/>
            <a:ext cx="1800200" cy="369332"/>
          </a:xfrm>
          <a:prstGeom prst="wedgeRectCallout">
            <a:avLst>
              <a:gd name="adj1" fmla="val -30782"/>
              <a:gd name="adj2" fmla="val -91920"/>
            </a:avLst>
          </a:prstGeom>
          <a:solidFill>
            <a:schemeClr val="accent3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Arial Black" panose="020B0A04020102020204" pitchFamily="34" charset="0"/>
              </a:rPr>
              <a:t>YAZILIM</a:t>
            </a:r>
          </a:p>
        </p:txBody>
      </p:sp>
    </p:spTree>
    <p:extLst>
      <p:ext uri="{BB962C8B-B14F-4D97-AF65-F5344CB8AC3E}">
        <p14:creationId xmlns:p14="http://schemas.microsoft.com/office/powerpoint/2010/main" val="28711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DONANIM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987574"/>
            <a:ext cx="3168352" cy="3960440"/>
          </a:xfrm>
        </p:spPr>
        <p:txBody>
          <a:bodyPr wrap="square">
            <a:noAutofit/>
          </a:bodyPr>
          <a:lstStyle/>
          <a:p>
            <a:r>
              <a:rPr lang="tr-TR" sz="2400" dirty="0"/>
              <a:t>Bilgisayarda </a:t>
            </a:r>
            <a:r>
              <a:rPr lang="tr-TR" sz="2400" b="1" dirty="0"/>
              <a:t>gözle </a:t>
            </a:r>
            <a:br>
              <a:rPr lang="tr-TR" sz="2400" b="1" dirty="0"/>
            </a:br>
            <a:r>
              <a:rPr lang="tr-TR" sz="2400" b="1" dirty="0"/>
              <a:t>görülebilen</a:t>
            </a:r>
            <a:r>
              <a:rPr lang="tr-TR" sz="2400" dirty="0"/>
              <a:t> ve </a:t>
            </a:r>
            <a:r>
              <a:rPr lang="tr-TR" sz="2400" b="1" dirty="0"/>
              <a:t>elle </a:t>
            </a:r>
            <a:br>
              <a:rPr lang="tr-TR" sz="2400" b="1" dirty="0"/>
            </a:br>
            <a:r>
              <a:rPr lang="tr-TR" sz="2400" b="1" dirty="0"/>
              <a:t>tutulabilen</a:t>
            </a:r>
            <a:r>
              <a:rPr lang="tr-TR" sz="2400" dirty="0"/>
              <a:t> tüm </a:t>
            </a:r>
            <a:br>
              <a:rPr lang="tr-TR" sz="2400" dirty="0"/>
            </a:br>
            <a:r>
              <a:rPr lang="tr-TR" sz="2400" dirty="0"/>
              <a:t>parçalara donanım </a:t>
            </a:r>
            <a:br>
              <a:rPr lang="tr-TR" sz="2400" dirty="0"/>
            </a:br>
            <a:r>
              <a:rPr lang="tr-TR" sz="2400" dirty="0"/>
              <a:t>denir.</a:t>
            </a:r>
          </a:p>
          <a:p>
            <a:endParaRPr lang="tr-TR" sz="2400" dirty="0"/>
          </a:p>
          <a:p>
            <a:r>
              <a:rPr lang="tr-TR" sz="2400" dirty="0"/>
              <a:t>Örneğin fare, klavye, ekran, kulaklık.</a:t>
            </a:r>
          </a:p>
        </p:txBody>
      </p:sp>
      <p:pic>
        <p:nvPicPr>
          <p:cNvPr id="8196" name="Picture 4" descr="http://pngimg.com/uploads/finger/finger_PNG6309.png">
            <a:extLst>
              <a:ext uri="{FF2B5EF4-FFF2-40B4-BE49-F238E27FC236}">
                <a16:creationId xmlns:a16="http://schemas.microsoft.com/office/drawing/2014/main" id="{AAB272E9-3148-48B2-AFF2-696881A7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85" y="3111863"/>
            <a:ext cx="1440160" cy="15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lei.org.au/wp-content/themes/lionseyeinstitute/images/the-external-eye.png">
            <a:extLst>
              <a:ext uri="{FF2B5EF4-FFF2-40B4-BE49-F238E27FC236}">
                <a16:creationId xmlns:a16="http://schemas.microsoft.com/office/drawing/2014/main" id="{60A07B28-0162-46B1-8C86-2D848FDE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46282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Çarpı 3">
            <a:extLst>
              <a:ext uri="{FF2B5EF4-FFF2-40B4-BE49-F238E27FC236}">
                <a16:creationId xmlns:a16="http://schemas.microsoft.com/office/drawing/2014/main" id="{710DC919-CD62-4D40-85ED-45B123B1EDD1}"/>
              </a:ext>
            </a:extLst>
          </p:cNvPr>
          <p:cNvSpPr/>
          <p:nvPr/>
        </p:nvSpPr>
        <p:spPr>
          <a:xfrm>
            <a:off x="6732240" y="2967794"/>
            <a:ext cx="792088" cy="828092"/>
          </a:xfrm>
          <a:prstGeom prst="plus">
            <a:avLst>
              <a:gd name="adj" fmla="val 3579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31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dirty="0"/>
              <a:t>BİLGİSAYAR DONANIMLARI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F2FE1D-26BD-4BAD-AA0B-3EE23D9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5426"/>
            <a:ext cx="8784976" cy="630220"/>
          </a:xfrm>
        </p:spPr>
        <p:txBody>
          <a:bodyPr/>
          <a:lstStyle/>
          <a:p>
            <a:pPr algn="ctr"/>
            <a:r>
              <a:rPr lang="tr-TR" dirty="0"/>
              <a:t>Aşağıdaki bilgisayar donanımlarının isimlerini söyleyebilir misiniz?</a:t>
            </a:r>
          </a:p>
        </p:txBody>
      </p:sp>
      <p:pic>
        <p:nvPicPr>
          <p:cNvPr id="10244" name="Picture 4" descr="https://sta3-nzxtcorporation.netdna-ssl.com/uploads/product/cover_image_content/399/card_d46caaadb62192b4.png">
            <a:extLst>
              <a:ext uri="{FF2B5EF4-FFF2-40B4-BE49-F238E27FC236}">
                <a16:creationId xmlns:a16="http://schemas.microsoft.com/office/drawing/2014/main" id="{3E694865-BD7A-47F5-9D53-986209A0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06" y="3332019"/>
            <a:ext cx="1432892" cy="14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ssets.logitech.com/assets/55370/hd-webcam-c310-gallery.png">
            <a:extLst>
              <a:ext uri="{FF2B5EF4-FFF2-40B4-BE49-F238E27FC236}">
                <a16:creationId xmlns:a16="http://schemas.microsoft.com/office/drawing/2014/main" id="{3D2F145A-FEA9-4821-8C71-9A8B21DD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80" y="1860530"/>
            <a:ext cx="1498765" cy="128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netgear.com/images/Products/Cable/C6220/C6220-Hero_Transparent.png">
            <a:extLst>
              <a:ext uri="{FF2B5EF4-FFF2-40B4-BE49-F238E27FC236}">
                <a16:creationId xmlns:a16="http://schemas.microsoft.com/office/drawing/2014/main" id="{45028ED9-520E-414A-AC00-514106DD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7654"/>
            <a:ext cx="2167508" cy="14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that401ksite.com/wp-content/uploads/2017/08/scanner.png">
            <a:extLst>
              <a:ext uri="{FF2B5EF4-FFF2-40B4-BE49-F238E27FC236}">
                <a16:creationId xmlns:a16="http://schemas.microsoft.com/office/drawing/2014/main" id="{A8886C10-A293-479A-8909-0E1BCF6A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23878"/>
            <a:ext cx="2195736" cy="9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gaming.logitech.com/assets/47831/12/f710-gaming-gamepad-images.png">
            <a:extLst>
              <a:ext uri="{FF2B5EF4-FFF2-40B4-BE49-F238E27FC236}">
                <a16:creationId xmlns:a16="http://schemas.microsoft.com/office/drawing/2014/main" id="{CD504456-5A66-4628-A406-C75EB451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80" y="1847889"/>
            <a:ext cx="2049214" cy="13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60A84EA4-A8E6-4E4D-BB37-4D84EA0EAFF4}"/>
              </a:ext>
            </a:extLst>
          </p:cNvPr>
          <p:cNvSpPr txBox="1"/>
          <p:nvPr/>
        </p:nvSpPr>
        <p:spPr>
          <a:xfrm>
            <a:off x="467544" y="3379933"/>
            <a:ext cx="936104" cy="307777"/>
          </a:xfrm>
          <a:prstGeom prst="wedgeRectCallout">
            <a:avLst>
              <a:gd name="adj1" fmla="val -20254"/>
              <a:gd name="adj2" fmla="val -104599"/>
            </a:avLst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MODEM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CB188CD-79FE-42C6-9B5C-892BA6ADFF9B}"/>
              </a:ext>
            </a:extLst>
          </p:cNvPr>
          <p:cNvSpPr txBox="1"/>
          <p:nvPr/>
        </p:nvSpPr>
        <p:spPr>
          <a:xfrm>
            <a:off x="1259632" y="4502515"/>
            <a:ext cx="900100" cy="307777"/>
          </a:xfrm>
          <a:prstGeom prst="wedgeRectCallout">
            <a:avLst>
              <a:gd name="adj1" fmla="val 67341"/>
              <a:gd name="adj2" fmla="val -28009"/>
            </a:avLst>
          </a:prstGeom>
          <a:solidFill>
            <a:schemeClr val="accent3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KASA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B845A28-7D78-468C-9BCF-0AE90C50BBC5}"/>
              </a:ext>
            </a:extLst>
          </p:cNvPr>
          <p:cNvSpPr txBox="1"/>
          <p:nvPr/>
        </p:nvSpPr>
        <p:spPr>
          <a:xfrm>
            <a:off x="2599348" y="2026826"/>
            <a:ext cx="1294770" cy="523220"/>
          </a:xfrm>
          <a:prstGeom prst="wedgeRectCallout">
            <a:avLst>
              <a:gd name="adj1" fmla="val 46018"/>
              <a:gd name="adj2" fmla="val 97435"/>
            </a:avLst>
          </a:prstGeom>
          <a:solidFill>
            <a:schemeClr val="accent2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WEB</a:t>
            </a:r>
          </a:p>
          <a:p>
            <a:pPr algn="ctr"/>
            <a:r>
              <a:rPr lang="tr-TR" sz="1400" dirty="0">
                <a:latin typeface="Arial Black" panose="020B0A04020102020204" pitchFamily="34" charset="0"/>
              </a:rPr>
              <a:t>KAMERASI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D3AF65A-3C4F-4161-8A06-FEEE9049D754}"/>
              </a:ext>
            </a:extLst>
          </p:cNvPr>
          <p:cNvSpPr txBox="1"/>
          <p:nvPr/>
        </p:nvSpPr>
        <p:spPr>
          <a:xfrm>
            <a:off x="4053572" y="4611022"/>
            <a:ext cx="1130496" cy="307777"/>
          </a:xfrm>
          <a:prstGeom prst="wedgeRectCallout">
            <a:avLst>
              <a:gd name="adj1" fmla="val 67341"/>
              <a:gd name="adj2" fmla="val -28009"/>
            </a:avLst>
          </a:prstGeom>
          <a:solidFill>
            <a:schemeClr val="accent4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TARAYICI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3D34602-4492-428D-889B-43FF7F04276C}"/>
              </a:ext>
            </a:extLst>
          </p:cNvPr>
          <p:cNvSpPr txBox="1"/>
          <p:nvPr/>
        </p:nvSpPr>
        <p:spPr>
          <a:xfrm>
            <a:off x="6084168" y="3020865"/>
            <a:ext cx="1547504" cy="523220"/>
          </a:xfrm>
          <a:prstGeom prst="wedgeRectCallout">
            <a:avLst>
              <a:gd name="adj1" fmla="val 31801"/>
              <a:gd name="adj2" fmla="val -83615"/>
            </a:avLst>
          </a:prstGeom>
          <a:solidFill>
            <a:schemeClr val="accent5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OYUN</a:t>
            </a:r>
          </a:p>
          <a:p>
            <a:pPr algn="ctr"/>
            <a:r>
              <a:rPr lang="tr-TR" sz="1400" dirty="0">
                <a:latin typeface="Arial Black" panose="020B0A04020102020204" pitchFamily="34" charset="0"/>
              </a:rPr>
              <a:t>KUMANDASI</a:t>
            </a:r>
          </a:p>
        </p:txBody>
      </p:sp>
    </p:spTree>
    <p:extLst>
      <p:ext uri="{BB962C8B-B14F-4D97-AF65-F5344CB8AC3E}">
        <p14:creationId xmlns:p14="http://schemas.microsoft.com/office/powerpoint/2010/main" val="18437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YAZILIM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884466"/>
            <a:ext cx="3600400" cy="3960440"/>
          </a:xfrm>
        </p:spPr>
        <p:txBody>
          <a:bodyPr wrap="square">
            <a:noAutofit/>
          </a:bodyPr>
          <a:lstStyle/>
          <a:p>
            <a:r>
              <a:rPr lang="tr-TR" sz="2400" dirty="0"/>
              <a:t>Bilgisayarda çeşitli </a:t>
            </a:r>
            <a:br>
              <a:rPr lang="tr-TR" sz="2400" dirty="0"/>
            </a:br>
            <a:r>
              <a:rPr lang="tr-TR" sz="2400" dirty="0"/>
              <a:t>görevleri gerçekleştirmek üzere hazırlanmış </a:t>
            </a:r>
            <a:br>
              <a:rPr lang="tr-TR" sz="2400" dirty="0"/>
            </a:br>
            <a:r>
              <a:rPr lang="tr-TR" sz="2400" b="1" dirty="0"/>
              <a:t>programlara</a:t>
            </a:r>
            <a:r>
              <a:rPr lang="tr-TR" sz="2400" dirty="0"/>
              <a:t> yazılım </a:t>
            </a:r>
            <a:br>
              <a:rPr lang="tr-TR" sz="2400" dirty="0"/>
            </a:br>
            <a:r>
              <a:rPr lang="tr-TR" sz="2400" dirty="0"/>
              <a:t>denir.</a:t>
            </a:r>
          </a:p>
          <a:p>
            <a:endParaRPr lang="tr-TR" sz="2400" dirty="0"/>
          </a:p>
          <a:p>
            <a:r>
              <a:rPr lang="tr-TR" sz="2400" dirty="0"/>
              <a:t>Örneğin resim çizmek </a:t>
            </a:r>
            <a:br>
              <a:rPr lang="tr-TR" sz="2400" dirty="0"/>
            </a:br>
            <a:r>
              <a:rPr lang="tr-TR" sz="2400" dirty="0"/>
              <a:t>için </a:t>
            </a:r>
            <a:r>
              <a:rPr lang="tr-TR" sz="2400" b="1" dirty="0"/>
              <a:t>Paint</a:t>
            </a:r>
            <a:r>
              <a:rPr lang="tr-TR" sz="2400" dirty="0"/>
              <a:t>, yazı yazmak </a:t>
            </a:r>
            <a:br>
              <a:rPr lang="tr-TR" sz="2400" dirty="0"/>
            </a:br>
            <a:r>
              <a:rPr lang="tr-TR" sz="2400" dirty="0"/>
              <a:t>için </a:t>
            </a:r>
            <a:r>
              <a:rPr lang="tr-TR" sz="2400" b="1" dirty="0"/>
              <a:t>Not Defteri</a:t>
            </a:r>
            <a:r>
              <a:rPr lang="tr-TR" sz="2400" dirty="0"/>
              <a:t>.</a:t>
            </a:r>
          </a:p>
        </p:txBody>
      </p:sp>
      <p:pic>
        <p:nvPicPr>
          <p:cNvPr id="9218" name="Picture 2" descr="https://userscontent2.emaze.com/images/62e9ecd5-b7cd-4ef2-915c-a537c15d6265/e3505de0906a19dbc0ba3614ac474cb3.jpeg">
            <a:extLst>
              <a:ext uri="{FF2B5EF4-FFF2-40B4-BE49-F238E27FC236}">
                <a16:creationId xmlns:a16="http://schemas.microsoft.com/office/drawing/2014/main" id="{0E41B652-118B-4C27-A326-14880F7E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14" y="1347614"/>
            <a:ext cx="3557190" cy="31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KULLANICI ARAYÜZÜ NEDİR?</a:t>
            </a:r>
            <a:endParaRPr lang="ko-KR" alt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915566"/>
            <a:ext cx="3384376" cy="3960440"/>
          </a:xfrm>
        </p:spPr>
        <p:txBody>
          <a:bodyPr wrap="square">
            <a:noAutofit/>
          </a:bodyPr>
          <a:lstStyle/>
          <a:p>
            <a:r>
              <a:rPr lang="tr-TR" sz="2400" dirty="0"/>
              <a:t>Kullanıcının yazılım ile etkileşime geçmesini </a:t>
            </a:r>
            <a:br>
              <a:rPr lang="tr-TR" sz="2400" dirty="0"/>
            </a:br>
            <a:r>
              <a:rPr lang="tr-TR" sz="2400" dirty="0"/>
              <a:t>sağlayan genellikle </a:t>
            </a:r>
            <a:br>
              <a:rPr lang="tr-TR" sz="2400" dirty="0"/>
            </a:br>
            <a:r>
              <a:rPr lang="tr-TR" sz="2400" dirty="0"/>
              <a:t>menüler, düğmeler ve </a:t>
            </a:r>
            <a:br>
              <a:rPr lang="tr-TR" sz="2400" dirty="0"/>
            </a:br>
            <a:r>
              <a:rPr lang="tr-TR" sz="2400" dirty="0"/>
              <a:t>görsel öğelerden </a:t>
            </a:r>
            <a:br>
              <a:rPr lang="tr-TR" sz="2400" dirty="0"/>
            </a:br>
            <a:r>
              <a:rPr lang="tr-TR" sz="2400" dirty="0"/>
              <a:t>oluşan yapıya denir. </a:t>
            </a:r>
          </a:p>
        </p:txBody>
      </p:sp>
      <p:pic>
        <p:nvPicPr>
          <p:cNvPr id="22530" name="Picture 2" descr="http://14635-presscdn-0-96.pagely.netdna-cdn.com/wp-content/uploads/2015/05/windows10_startmenu1.jpg">
            <a:extLst>
              <a:ext uri="{FF2B5EF4-FFF2-40B4-BE49-F238E27FC236}">
                <a16:creationId xmlns:a16="http://schemas.microsoft.com/office/drawing/2014/main" id="{F77DCD4C-73DD-4970-84CE-7FE8BAE6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7574"/>
            <a:ext cx="2946146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winblogs.azureedge.net/win/2016/10/Paint_UI-1024x683.jpg">
            <a:extLst>
              <a:ext uri="{FF2B5EF4-FFF2-40B4-BE49-F238E27FC236}">
                <a16:creationId xmlns:a16="http://schemas.microsoft.com/office/drawing/2014/main" id="{C232178C-2F58-4C45-A5FF-B225EBC6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51" y="2892180"/>
            <a:ext cx="2974515" cy="1983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dirty="0"/>
              <a:t>BİLGİSAYAR YAZILIMLARI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F2FE1D-26BD-4BAD-AA0B-3EE23D9D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576064"/>
          </a:xfrm>
        </p:spPr>
        <p:txBody>
          <a:bodyPr/>
          <a:lstStyle/>
          <a:p>
            <a:r>
              <a:rPr lang="tr-TR" dirty="0"/>
              <a:t>Aşağıdaki bilgisayar yazılımlarından tanıdık gelen var mı?</a:t>
            </a:r>
          </a:p>
        </p:txBody>
      </p:sp>
      <p:pic>
        <p:nvPicPr>
          <p:cNvPr id="11266" name="Picture 2" descr="https://img.tamindir.com/ti_e_ul/Mystrandel/p/google-chrome-logowE_256x256.png">
            <a:extLst>
              <a:ext uri="{FF2B5EF4-FFF2-40B4-BE49-F238E27FC236}">
                <a16:creationId xmlns:a16="http://schemas.microsoft.com/office/drawing/2014/main" id="{DA94D5A8-2977-459C-BCBF-444B3C0C6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69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h6.ggpht.com/1uP34Naqah1KernqdkYAiyWAnYkDUKGn6PBuwdpFhxUu3QYdPkT2E0zR1S8SCtAd-L4=w300">
            <a:extLst>
              <a:ext uri="{FF2B5EF4-FFF2-40B4-BE49-F238E27FC236}">
                <a16:creationId xmlns:a16="http://schemas.microsoft.com/office/drawing/2014/main" id="{18F64FEA-DC4A-40A5-9339-85419536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39" y="3403938"/>
            <a:ext cx="1284734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d-gfx.kognetwork.ch/VLC/cone_altglass.png">
            <a:extLst>
              <a:ext uri="{FF2B5EF4-FFF2-40B4-BE49-F238E27FC236}">
                <a16:creationId xmlns:a16="http://schemas.microsoft.com/office/drawing/2014/main" id="{BDAE9065-8EAC-421C-8CB1-FB2490CD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48015"/>
            <a:ext cx="1229122" cy="12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vignette3.wikia.nocookie.net/angrybirdsfanon/images/f/f0/Angry_Bird_red.png/revision/latest?cb=20130304122242">
            <a:extLst>
              <a:ext uri="{FF2B5EF4-FFF2-40B4-BE49-F238E27FC236}">
                <a16:creationId xmlns:a16="http://schemas.microsoft.com/office/drawing/2014/main" id="{97D72584-D727-4408-9ECF-190DB2E4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03" y="3252429"/>
            <a:ext cx="1424831" cy="13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yourdolphin.com/assets/upload/windows_logo_400px.png">
            <a:extLst>
              <a:ext uri="{FF2B5EF4-FFF2-40B4-BE49-F238E27FC236}">
                <a16:creationId xmlns:a16="http://schemas.microsoft.com/office/drawing/2014/main" id="{F8962437-F290-4D17-A7ED-23F473C0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49975"/>
            <a:ext cx="1616968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119FF888-7919-4A25-A76F-A5CB9C15BDC4}"/>
              </a:ext>
            </a:extLst>
          </p:cNvPr>
          <p:cNvSpPr txBox="1"/>
          <p:nvPr/>
        </p:nvSpPr>
        <p:spPr>
          <a:xfrm>
            <a:off x="162723" y="3485524"/>
            <a:ext cx="1369612" cy="523220"/>
          </a:xfrm>
          <a:prstGeom prst="wedgeRectCallout">
            <a:avLst>
              <a:gd name="adj1" fmla="val 22764"/>
              <a:gd name="adj2" fmla="val -78474"/>
            </a:avLst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GOOGLE</a:t>
            </a:r>
          </a:p>
          <a:p>
            <a:pPr algn="ctr"/>
            <a:r>
              <a:rPr lang="tr-TR" sz="1400" dirty="0">
                <a:latin typeface="Arial Black" panose="020B0A04020102020204" pitchFamily="34" charset="0"/>
              </a:rPr>
              <a:t>CHROME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9BB3153-AB79-4CBF-9326-509FDE4771EC}"/>
              </a:ext>
            </a:extLst>
          </p:cNvPr>
          <p:cNvSpPr txBox="1"/>
          <p:nvPr/>
        </p:nvSpPr>
        <p:spPr>
          <a:xfrm>
            <a:off x="3653443" y="4558351"/>
            <a:ext cx="1369612" cy="307777"/>
          </a:xfrm>
          <a:prstGeom prst="wedgeRectCallout">
            <a:avLst>
              <a:gd name="adj1" fmla="val -60174"/>
              <a:gd name="adj2" fmla="val -24423"/>
            </a:avLst>
          </a:prstGeom>
          <a:solidFill>
            <a:schemeClr val="accent5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CCLEANER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8452D99-131E-4A15-A4B5-D624130EEC07}"/>
              </a:ext>
            </a:extLst>
          </p:cNvPr>
          <p:cNvSpPr txBox="1"/>
          <p:nvPr/>
        </p:nvSpPr>
        <p:spPr>
          <a:xfrm>
            <a:off x="2428586" y="1951287"/>
            <a:ext cx="1449284" cy="307777"/>
          </a:xfrm>
          <a:prstGeom prst="wedgeRectCallout">
            <a:avLst>
              <a:gd name="adj1" fmla="val 30895"/>
              <a:gd name="adj2" fmla="val 108360"/>
            </a:avLst>
          </a:prstGeom>
          <a:solidFill>
            <a:schemeClr val="accent3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VLC PLAYER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6C23C43-6A1A-4304-A978-27C36D7C1811}"/>
              </a:ext>
            </a:extLst>
          </p:cNvPr>
          <p:cNvSpPr txBox="1"/>
          <p:nvPr/>
        </p:nvSpPr>
        <p:spPr>
          <a:xfrm>
            <a:off x="6809234" y="4534783"/>
            <a:ext cx="1584176" cy="307777"/>
          </a:xfrm>
          <a:prstGeom prst="wedgeRectCallout">
            <a:avLst>
              <a:gd name="adj1" fmla="val -34884"/>
              <a:gd name="adj2" fmla="val -100814"/>
            </a:avLst>
          </a:prstGeom>
          <a:solidFill>
            <a:schemeClr val="accent2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ANGRY BİRDS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4D8111C-F0A2-40A9-BBC9-72641BDB7785}"/>
              </a:ext>
            </a:extLst>
          </p:cNvPr>
          <p:cNvSpPr txBox="1"/>
          <p:nvPr/>
        </p:nvSpPr>
        <p:spPr>
          <a:xfrm>
            <a:off x="5514562" y="2046419"/>
            <a:ext cx="1369612" cy="307777"/>
          </a:xfrm>
          <a:prstGeom prst="wedgeRectCallout">
            <a:avLst>
              <a:gd name="adj1" fmla="val 58555"/>
              <a:gd name="adj2" fmla="val 29177"/>
            </a:avLst>
          </a:prstGeom>
          <a:solidFill>
            <a:schemeClr val="accent4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 Black" panose="020B0A04020102020204" pitchFamily="34" charset="0"/>
              </a:rPr>
              <a:t>WİNDOWS</a:t>
            </a:r>
            <a:endParaRPr lang="tr-T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sz="3200" dirty="0"/>
              <a:t>DONANIM VE YAZILIM DOSTLUĞU</a:t>
            </a:r>
            <a:endParaRPr lang="ko-KR" altLang="en-US" sz="320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DE0-8910-4CD0-91AB-9F5C0363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916468"/>
            <a:ext cx="3960440" cy="3743513"/>
          </a:xfrm>
        </p:spPr>
        <p:txBody>
          <a:bodyPr wrap="square">
            <a:noAutofit/>
          </a:bodyPr>
          <a:lstStyle/>
          <a:p>
            <a:r>
              <a:rPr lang="tr-TR" sz="2400" dirty="0"/>
              <a:t>Donanım ve yazılım birbirini tamamlayan iki unsurdur.</a:t>
            </a:r>
          </a:p>
          <a:p>
            <a:endParaRPr lang="tr-TR" sz="2400" dirty="0"/>
          </a:p>
          <a:p>
            <a:r>
              <a:rPr lang="tr-TR" sz="2400" dirty="0"/>
              <a:t>Donanım olmadan yazılımı, yazılım olmadan donanımı kullanamayız.</a:t>
            </a:r>
          </a:p>
          <a:p>
            <a:endParaRPr lang="tr-TR" sz="2400" dirty="0"/>
          </a:p>
          <a:p>
            <a:r>
              <a:rPr lang="tr-TR" sz="2400" dirty="0"/>
              <a:t>Yazılım yüklü olmayan bir </a:t>
            </a:r>
            <a:br>
              <a:rPr lang="tr-TR" sz="2400" dirty="0"/>
            </a:br>
            <a:r>
              <a:rPr lang="tr-TR" sz="2400" dirty="0"/>
              <a:t>bilgisayarın kapalı bir </a:t>
            </a:r>
            <a:br>
              <a:rPr lang="tr-TR" sz="2400" dirty="0"/>
            </a:br>
            <a:r>
              <a:rPr lang="tr-TR" sz="2400" dirty="0"/>
              <a:t>televizyondan farkı yoktur.</a:t>
            </a:r>
          </a:p>
        </p:txBody>
      </p:sp>
      <p:pic>
        <p:nvPicPr>
          <p:cNvPr id="12290" name="Picture 2" descr="http://troubleshooter.xyz/wp-content/uploads/2017/07/Fix-Error-1962-No-Operating-System-Found.-Boot-sequence-will-automatically-repeat.png">
            <a:extLst>
              <a:ext uri="{FF2B5EF4-FFF2-40B4-BE49-F238E27FC236}">
                <a16:creationId xmlns:a16="http://schemas.microsoft.com/office/drawing/2014/main" id="{15928767-D08B-4177-B86B-88469066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51" y="916469"/>
            <a:ext cx="1648527" cy="12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dmux.me/wp-content/uploads/2017/03/Software-Development-Free-PNG-Image.png">
            <a:extLst>
              <a:ext uri="{FF2B5EF4-FFF2-40B4-BE49-F238E27FC236}">
                <a16:creationId xmlns:a16="http://schemas.microsoft.com/office/drawing/2014/main" id="{909592F7-131B-4401-A78E-BF3C27D8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2271040"/>
            <a:ext cx="1851669" cy="13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roubleshooter.xyz/wp-content/uploads/2017/07/Fix-Error-1962-No-Operating-System-Found.-Boot-sequence-will-automatically-repeat.png">
            <a:extLst>
              <a:ext uri="{FF2B5EF4-FFF2-40B4-BE49-F238E27FC236}">
                <a16:creationId xmlns:a16="http://schemas.microsoft.com/office/drawing/2014/main" id="{F9FD519F-4A98-4B92-AC68-3CA6C7E3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01" y="3739225"/>
            <a:ext cx="1648527" cy="12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estherald.com/wp-content/uploads/2017/07/maxresdefault-1.jpg">
            <a:extLst>
              <a:ext uri="{FF2B5EF4-FFF2-40B4-BE49-F238E27FC236}">
                <a16:creationId xmlns:a16="http://schemas.microsoft.com/office/drawing/2014/main" id="{6D085E2B-A9E6-4B35-8CE7-B6C29027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34" y="3790779"/>
            <a:ext cx="1499659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k: Çember 1">
            <a:extLst>
              <a:ext uri="{FF2B5EF4-FFF2-40B4-BE49-F238E27FC236}">
                <a16:creationId xmlns:a16="http://schemas.microsoft.com/office/drawing/2014/main" id="{34F63ACA-518B-45DC-B859-CE1D54CE3182}"/>
              </a:ext>
            </a:extLst>
          </p:cNvPr>
          <p:cNvSpPr/>
          <p:nvPr/>
        </p:nvSpPr>
        <p:spPr>
          <a:xfrm rot="4832829">
            <a:off x="7383423" y="762765"/>
            <a:ext cx="1368152" cy="1749494"/>
          </a:xfrm>
          <a:prstGeom prst="circular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Ok: Çember 9">
            <a:extLst>
              <a:ext uri="{FF2B5EF4-FFF2-40B4-BE49-F238E27FC236}">
                <a16:creationId xmlns:a16="http://schemas.microsoft.com/office/drawing/2014/main" id="{9D1595E0-A0E0-4412-94A6-5D4D83F229AC}"/>
              </a:ext>
            </a:extLst>
          </p:cNvPr>
          <p:cNvSpPr/>
          <p:nvPr/>
        </p:nvSpPr>
        <p:spPr>
          <a:xfrm rot="3431979" flipV="1">
            <a:off x="5734761" y="2992368"/>
            <a:ext cx="1447468" cy="1694139"/>
          </a:xfrm>
          <a:prstGeom prst="circular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275</Words>
  <Application>Microsoft Office PowerPoint</Application>
  <PresentationFormat>Ekran Gösterisi (16:9)</PresentationFormat>
  <Paragraphs>91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맑은 고딕</vt:lpstr>
      <vt:lpstr>Arial</vt:lpstr>
      <vt:lpstr>Arial Black</vt:lpstr>
      <vt:lpstr>Calibri</vt:lpstr>
      <vt:lpstr>Wingdings</vt:lpstr>
      <vt:lpstr>Office Theme</vt:lpstr>
      <vt:lpstr>Custom Design</vt:lpstr>
      <vt:lpstr>PowerPoint Sunusu</vt:lpstr>
      <vt:lpstr>BİLGİSAYAR NEDİR?</vt:lpstr>
      <vt:lpstr>BİLGİSAYARI TANIYALIM</vt:lpstr>
      <vt:lpstr>DONANIM</vt:lpstr>
      <vt:lpstr>BİLGİSAYAR DONANIMLARI</vt:lpstr>
      <vt:lpstr>YAZILIM</vt:lpstr>
      <vt:lpstr>KULLANICI ARAYÜZÜ NEDİR?</vt:lpstr>
      <vt:lpstr>BİLGİSAYAR YAZILIMLARI</vt:lpstr>
      <vt:lpstr>DONANIM VE YAZILIM DOSTLUĞU</vt:lpstr>
      <vt:lpstr>PEKİ BİLGİSAYAR NASIL ÇALIŞIR?</vt:lpstr>
      <vt:lpstr>GİRİŞ BİRİMLERİ</vt:lpstr>
      <vt:lpstr>BİLGİSAYAR GİRİŞ DONANIMLARI</vt:lpstr>
      <vt:lpstr>İŞLEM BİRİMİ</vt:lpstr>
      <vt:lpstr>MERKEZİ İŞLEM BİRİMİ - İŞLEMCİ</vt:lpstr>
      <vt:lpstr>ÇIKIŞ BİRİMLERİ</vt:lpstr>
      <vt:lpstr>BİLGİSAYAR ÇIKIŞ DONANIMLARI</vt:lpstr>
      <vt:lpstr>DEPOLAMA BİRİMLERİ</vt:lpstr>
      <vt:lpstr>DEPOLAMA BİRİMLERİ</vt:lpstr>
      <vt:lpstr>SORUNLARA ÇÖZÜMLER</vt:lpstr>
      <vt:lpstr>GÖRÜNTÜ VAR SES YOK!</vt:lpstr>
      <vt:lpstr>İNTERNET GİTTİ!</vt:lpstr>
      <vt:lpstr>YAZICIM ÇALIŞMIYOR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ahmet soyarslan</cp:lastModifiedBy>
  <cp:revision>129</cp:revision>
  <dcterms:created xsi:type="dcterms:W3CDTF">2014-04-01T16:27:38Z</dcterms:created>
  <dcterms:modified xsi:type="dcterms:W3CDTF">2017-09-24T21:27:01Z</dcterms:modified>
</cp:coreProperties>
</file>